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23" r:id="rId2"/>
    <p:sldId id="307" r:id="rId3"/>
    <p:sldId id="328" r:id="rId4"/>
    <p:sldId id="329" r:id="rId5"/>
    <p:sldId id="280" r:id="rId6"/>
    <p:sldId id="362" r:id="rId7"/>
    <p:sldId id="363" r:id="rId8"/>
    <p:sldId id="281" r:id="rId9"/>
    <p:sldId id="282" r:id="rId10"/>
    <p:sldId id="283" r:id="rId11"/>
    <p:sldId id="284" r:id="rId12"/>
    <p:sldId id="285" r:id="rId13"/>
    <p:sldId id="364" r:id="rId14"/>
    <p:sldId id="286" r:id="rId15"/>
    <p:sldId id="287" r:id="rId16"/>
    <p:sldId id="288" r:id="rId17"/>
    <p:sldId id="333" r:id="rId18"/>
    <p:sldId id="344" r:id="rId19"/>
    <p:sldId id="334" r:id="rId20"/>
    <p:sldId id="335" r:id="rId21"/>
    <p:sldId id="336" r:id="rId22"/>
    <p:sldId id="337" r:id="rId23"/>
    <p:sldId id="338" r:id="rId24"/>
    <p:sldId id="339" r:id="rId25"/>
    <p:sldId id="340" r:id="rId26"/>
    <p:sldId id="341" r:id="rId27"/>
    <p:sldId id="342" r:id="rId28"/>
    <p:sldId id="343" r:id="rId29"/>
    <p:sldId id="327" r:id="rId30"/>
    <p:sldId id="289" r:id="rId31"/>
    <p:sldId id="349" r:id="rId32"/>
    <p:sldId id="345" r:id="rId33"/>
    <p:sldId id="325" r:id="rId34"/>
    <p:sldId id="346" r:id="rId35"/>
    <p:sldId id="347" r:id="rId36"/>
    <p:sldId id="348" r:id="rId37"/>
    <p:sldId id="350" r:id="rId38"/>
    <p:sldId id="351" r:id="rId39"/>
    <p:sldId id="352" r:id="rId40"/>
    <p:sldId id="320" r:id="rId41"/>
    <p:sldId id="291" r:id="rId42"/>
    <p:sldId id="292" r:id="rId43"/>
    <p:sldId id="293" r:id="rId44"/>
    <p:sldId id="295" r:id="rId45"/>
    <p:sldId id="294" r:id="rId46"/>
    <p:sldId id="354" r:id="rId47"/>
    <p:sldId id="355" r:id="rId48"/>
    <p:sldId id="356" r:id="rId49"/>
    <p:sldId id="357" r:id="rId50"/>
    <p:sldId id="358" r:id="rId51"/>
    <p:sldId id="359" r:id="rId52"/>
    <p:sldId id="360" r:id="rId53"/>
    <p:sldId id="361" r:id="rId54"/>
    <p:sldId id="353" r:id="rId55"/>
    <p:sldId id="308" r:id="rId56"/>
    <p:sldId id="309" r:id="rId57"/>
    <p:sldId id="310" r:id="rId58"/>
    <p:sldId id="311" r:id="rId59"/>
    <p:sldId id="312" r:id="rId60"/>
    <p:sldId id="313" r:id="rId61"/>
    <p:sldId id="314" r:id="rId62"/>
    <p:sldId id="315" r:id="rId63"/>
    <p:sldId id="316" r:id="rId64"/>
    <p:sldId id="317" r:id="rId65"/>
    <p:sldId id="318" r:id="rId66"/>
    <p:sldId id="296" r:id="rId67"/>
    <p:sldId id="297" r:id="rId68"/>
    <p:sldId id="298" r:id="rId69"/>
    <p:sldId id="300" r:id="rId70"/>
    <p:sldId id="304" r:id="rId71"/>
    <p:sldId id="302" r:id="rId72"/>
    <p:sldId id="305" r:id="rId73"/>
    <p:sldId id="306" r:id="rId74"/>
    <p:sldId id="324"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a:srgbClr val="4E4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01" autoAdjust="0"/>
  </p:normalViewPr>
  <p:slideViewPr>
    <p:cSldViewPr snapToObjects="1">
      <p:cViewPr>
        <p:scale>
          <a:sx n="80" d="100"/>
          <a:sy n="80" d="100"/>
        </p:scale>
        <p:origin x="-1920" y="-4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CBF49-CB0D-4D92-8B39-67A4AB3A4473}" type="datetimeFigureOut">
              <a:rPr lang="en-US" smtClean="0"/>
              <a:t>12/10/15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AFAA9-B96F-4B3C-8EF2-5E5086C9A2AE}" type="slidenum">
              <a:rPr lang="en-US" smtClean="0"/>
              <a:t>‹#›</a:t>
            </a:fld>
            <a:endParaRPr lang="en-US"/>
          </a:p>
        </p:txBody>
      </p:sp>
    </p:spTree>
    <p:extLst>
      <p:ext uri="{BB962C8B-B14F-4D97-AF65-F5344CB8AC3E}">
        <p14:creationId xmlns:p14="http://schemas.microsoft.com/office/powerpoint/2010/main" val="226263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Enhanced</a:t>
            </a:r>
            <a:r>
              <a:rPr lang="en-US" baseline="0" dirty="0" smtClean="0"/>
              <a:t> Audience Targeting</a:t>
            </a:r>
          </a:p>
          <a:p>
            <a:r>
              <a:rPr lang="en-US" baseline="0" dirty="0" smtClean="0"/>
              <a:t>Testing your ads to improve your creative and gain insights</a:t>
            </a:r>
          </a:p>
          <a:p>
            <a:r>
              <a:rPr lang="en-US" baseline="0" dirty="0" smtClean="0"/>
              <a:t>Improve video reach and views </a:t>
            </a:r>
          </a:p>
          <a:p>
            <a:r>
              <a:rPr lang="en-US" baseline="0" dirty="0" smtClean="0"/>
              <a:t>Reach mobile audience</a:t>
            </a:r>
          </a:p>
          <a:p>
            <a:r>
              <a:rPr lang="en-US" baseline="0" dirty="0" smtClean="0"/>
              <a:t>Facebook insights – how are people engaging with your ads – metrics that track page performance, engagement, audience demographics, impressions, reach are just a few.</a:t>
            </a:r>
          </a:p>
          <a:p>
            <a:endParaRPr lang="en-US" baseline="0" dirty="0" smtClean="0"/>
          </a:p>
          <a:p>
            <a:r>
              <a:rPr lang="en-US" dirty="0" smtClean="0"/>
              <a:t>Facebook advertising is a platform that allows businesses to increase their brand awareness and sales through enhance targeting, different platforms, while having creative flexibility. </a:t>
            </a:r>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29</a:t>
            </a:fld>
            <a:endParaRPr lang="en-US"/>
          </a:p>
        </p:txBody>
      </p:sp>
    </p:spTree>
    <p:extLst>
      <p:ext uri="{BB962C8B-B14F-4D97-AF65-F5344CB8AC3E}">
        <p14:creationId xmlns:p14="http://schemas.microsoft.com/office/powerpoint/2010/main" val="324945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61</a:t>
            </a:fld>
            <a:endParaRPr lang="en-US" dirty="0"/>
          </a:p>
        </p:txBody>
      </p:sp>
    </p:spTree>
    <p:extLst>
      <p:ext uri="{BB962C8B-B14F-4D97-AF65-F5344CB8AC3E}">
        <p14:creationId xmlns:p14="http://schemas.microsoft.com/office/powerpoint/2010/main" val="131263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62</a:t>
            </a:fld>
            <a:endParaRPr lang="en-US" dirty="0"/>
          </a:p>
        </p:txBody>
      </p:sp>
    </p:spTree>
    <p:extLst>
      <p:ext uri="{BB962C8B-B14F-4D97-AF65-F5344CB8AC3E}">
        <p14:creationId xmlns:p14="http://schemas.microsoft.com/office/powerpoint/2010/main" val="255825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63</a:t>
            </a:fld>
            <a:endParaRPr lang="en-US" dirty="0"/>
          </a:p>
        </p:txBody>
      </p:sp>
    </p:spTree>
    <p:extLst>
      <p:ext uri="{BB962C8B-B14F-4D97-AF65-F5344CB8AC3E}">
        <p14:creationId xmlns:p14="http://schemas.microsoft.com/office/powerpoint/2010/main" val="49775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64</a:t>
            </a:fld>
            <a:endParaRPr lang="en-US" dirty="0"/>
          </a:p>
        </p:txBody>
      </p:sp>
    </p:spTree>
    <p:extLst>
      <p:ext uri="{BB962C8B-B14F-4D97-AF65-F5344CB8AC3E}">
        <p14:creationId xmlns:p14="http://schemas.microsoft.com/office/powerpoint/2010/main" val="159214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65</a:t>
            </a:fld>
            <a:endParaRPr lang="en-US" dirty="0"/>
          </a:p>
        </p:txBody>
      </p:sp>
    </p:spTree>
    <p:extLst>
      <p:ext uri="{BB962C8B-B14F-4D97-AF65-F5344CB8AC3E}">
        <p14:creationId xmlns:p14="http://schemas.microsoft.com/office/powerpoint/2010/main" val="212270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33</a:t>
            </a:fld>
            <a:endParaRPr lang="en-US"/>
          </a:p>
        </p:txBody>
      </p:sp>
    </p:spTree>
    <p:extLst>
      <p:ext uri="{BB962C8B-B14F-4D97-AF65-F5344CB8AC3E}">
        <p14:creationId xmlns:p14="http://schemas.microsoft.com/office/powerpoint/2010/main" val="161919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I’m not going to go into a lot about YouTube, it is important to know it’s the </a:t>
            </a:r>
            <a:r>
              <a:rPr lang="en-US" dirty="0" smtClean="0"/>
              <a:t>#2</a:t>
            </a:r>
            <a:r>
              <a:rPr lang="en-US" baseline="0" dirty="0" smtClean="0"/>
              <a:t> search engine in the world. </a:t>
            </a:r>
          </a:p>
          <a:p>
            <a:r>
              <a:rPr lang="en-US" baseline="0" dirty="0" smtClean="0"/>
              <a:t>Video strategy and channel</a:t>
            </a:r>
          </a:p>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40</a:t>
            </a:fld>
            <a:endParaRPr lang="en-US"/>
          </a:p>
        </p:txBody>
      </p:sp>
    </p:spTree>
    <p:extLst>
      <p:ext uri="{BB962C8B-B14F-4D97-AF65-F5344CB8AC3E}">
        <p14:creationId xmlns:p14="http://schemas.microsoft.com/office/powerpoint/2010/main" val="280692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55</a:t>
            </a:fld>
            <a:endParaRPr lang="en-US" dirty="0"/>
          </a:p>
        </p:txBody>
      </p:sp>
    </p:spTree>
    <p:extLst>
      <p:ext uri="{BB962C8B-B14F-4D97-AF65-F5344CB8AC3E}">
        <p14:creationId xmlns:p14="http://schemas.microsoft.com/office/powerpoint/2010/main" val="68228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4E4D50"/>
                </a:solidFill>
                <a:latin typeface="Open Sans"/>
                <a:cs typeface="Open Sans"/>
              </a:rPr>
              <a:t/>
            </a:r>
            <a:br>
              <a:rPr lang="en-US" sz="1200" b="1" dirty="0" smtClean="0">
                <a:solidFill>
                  <a:srgbClr val="4E4D50"/>
                </a:solidFill>
                <a:latin typeface="Open Sans"/>
                <a:cs typeface="Open Sans"/>
              </a:rPr>
            </a:br>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56</a:t>
            </a:fld>
            <a:endParaRPr lang="en-US" dirty="0"/>
          </a:p>
        </p:txBody>
      </p:sp>
    </p:spTree>
    <p:extLst>
      <p:ext uri="{BB962C8B-B14F-4D97-AF65-F5344CB8AC3E}">
        <p14:creationId xmlns:p14="http://schemas.microsoft.com/office/powerpoint/2010/main" val="208345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basic</a:t>
            </a:r>
            <a:r>
              <a:rPr lang="en-US" baseline="0" dirty="0" smtClean="0"/>
              <a:t> components to creating an all star profile on </a:t>
            </a:r>
            <a:r>
              <a:rPr lang="en-US" baseline="0" dirty="0" err="1" smtClean="0"/>
              <a:t>linkedin</a:t>
            </a:r>
            <a:r>
              <a:rPr lang="en-US" baseline="0" dirty="0" smtClean="0"/>
              <a:t> – headshot, customized URL, title, background photo, summary, experience, skills, recommendations, volunteering, etc.  </a:t>
            </a:r>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57</a:t>
            </a:fld>
            <a:endParaRPr lang="en-US"/>
          </a:p>
        </p:txBody>
      </p:sp>
    </p:spTree>
    <p:extLst>
      <p:ext uri="{BB962C8B-B14F-4D97-AF65-F5344CB8AC3E}">
        <p14:creationId xmlns:p14="http://schemas.microsoft.com/office/powerpoint/2010/main" val="161752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58</a:t>
            </a:fld>
            <a:endParaRPr lang="en-US"/>
          </a:p>
        </p:txBody>
      </p:sp>
    </p:spTree>
    <p:extLst>
      <p:ext uri="{BB962C8B-B14F-4D97-AF65-F5344CB8AC3E}">
        <p14:creationId xmlns:p14="http://schemas.microsoft.com/office/powerpoint/2010/main" val="104973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t>59</a:t>
            </a:fld>
            <a:endParaRPr lang="en-US"/>
          </a:p>
        </p:txBody>
      </p:sp>
    </p:spTree>
    <p:extLst>
      <p:ext uri="{BB962C8B-B14F-4D97-AF65-F5344CB8AC3E}">
        <p14:creationId xmlns:p14="http://schemas.microsoft.com/office/powerpoint/2010/main" val="615708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FAA9-B96F-4B3C-8EF2-5E5086C9A2AE}" type="slidenum">
              <a:rPr lang="en-US" smtClean="0"/>
              <a:pPr/>
              <a:t>60</a:t>
            </a:fld>
            <a:endParaRPr lang="en-US" dirty="0"/>
          </a:p>
        </p:txBody>
      </p:sp>
    </p:spTree>
    <p:extLst>
      <p:ext uri="{BB962C8B-B14F-4D97-AF65-F5344CB8AC3E}">
        <p14:creationId xmlns:p14="http://schemas.microsoft.com/office/powerpoint/2010/main" val="7557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09F552-46B1-1C42-B1C2-97299A6935BC}"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9F552-46B1-1C42-B1C2-97299A6935BC}"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9F552-46B1-1C42-B1C2-97299A6935BC}"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9F552-46B1-1C42-B1C2-97299A6935BC}"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09F552-46B1-1C42-B1C2-97299A6935BC}"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09F552-46B1-1C42-B1C2-97299A6935BC}"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09F552-46B1-1C42-B1C2-97299A6935BC}" type="datetimeFigureOut">
              <a:rPr lang="en-US" smtClean="0"/>
              <a:t>12/10/15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09F552-46B1-1C42-B1C2-97299A6935BC}" type="datetimeFigureOut">
              <a:rPr lang="en-US" smtClean="0"/>
              <a:t>12/10/15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9F552-46B1-1C42-B1C2-97299A6935BC}" type="datetimeFigureOut">
              <a:rPr lang="en-US" smtClean="0"/>
              <a:t>12/10/15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9F552-46B1-1C42-B1C2-97299A6935BC}"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9F552-46B1-1C42-B1C2-97299A6935BC}"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BE257-7931-1E48-A430-9EF45460B4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9F552-46B1-1C42-B1C2-97299A6935BC}" type="datetimeFigureOut">
              <a:rPr lang="en-US" smtClean="0"/>
              <a:t>12/10/15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BE257-7931-1E48-A430-9EF45460B4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acebook.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twmg.com.au/tag/instagram-infographi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228600"/>
            <a:ext cx="9144000" cy="1447800"/>
          </a:xfrm>
        </p:spPr>
        <p:txBody>
          <a:bodyPr>
            <a:normAutofit fontScale="90000"/>
          </a:bodyPr>
          <a:lstStyle/>
          <a:p>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r>
              <a:rPr lang="en-US" altLang="en-US" sz="3600" dirty="0" smtClean="0"/>
              <a:t>The Sustainable Materials Management </a:t>
            </a:r>
            <a:br>
              <a:rPr lang="en-US" altLang="en-US" sz="3600" dirty="0" smtClean="0"/>
            </a:br>
            <a:r>
              <a:rPr lang="en-US" altLang="en-US" sz="3600" dirty="0" smtClean="0"/>
              <a:t>Webinar Series</a:t>
            </a:r>
            <a:r>
              <a:rPr lang="en-US" altLang="en-US" sz="3200" dirty="0" smtClean="0"/>
              <a:t/>
            </a:r>
            <a:br>
              <a:rPr lang="en-US" altLang="en-US" sz="3200" dirty="0" smtClean="0"/>
            </a:br>
            <a:r>
              <a:rPr lang="en-US" altLang="en-US" sz="3200" dirty="0" smtClean="0"/>
              <a:t/>
            </a:r>
            <a:br>
              <a:rPr lang="en-US" altLang="en-US" sz="3200" dirty="0" smtClean="0"/>
            </a:br>
            <a:r>
              <a:rPr lang="en-US" altLang="en-US" sz="3200" b="1" dirty="0" smtClean="0"/>
              <a:t>Social Media and Environmental Sustainability </a:t>
            </a:r>
            <a:r>
              <a:rPr lang="en-US" altLang="en-US" sz="3200" dirty="0" smtClean="0"/>
              <a:t> </a:t>
            </a:r>
            <a:br>
              <a:rPr lang="en-US" altLang="en-US" sz="3200" dirty="0" smtClean="0"/>
            </a:br>
            <a:r>
              <a:rPr lang="en-US" altLang="en-US" sz="3200" i="1" dirty="0" smtClean="0"/>
              <a:t> </a:t>
            </a:r>
            <a:r>
              <a:rPr lang="en-US" altLang="en-US" sz="3200" dirty="0" smtClean="0"/>
              <a:t/>
            </a:r>
            <a:br>
              <a:rPr lang="en-US" altLang="en-US" sz="3200" dirty="0" smtClean="0"/>
            </a:br>
            <a:r>
              <a:rPr lang="en-US" altLang="en-US" sz="2800" dirty="0" smtClean="0"/>
              <a:t>Tuesday November 17, 2015/1:30 – 2:45PM ET </a:t>
            </a:r>
            <a:br>
              <a:rPr lang="en-US" altLang="en-US" sz="2800" dirty="0" smtClean="0"/>
            </a:br>
            <a:r>
              <a:rPr lang="en-US" altLang="en-US" sz="2800" b="1" dirty="0" smtClean="0"/>
              <a:t>Presenter: 	</a:t>
            </a:r>
            <a:r>
              <a:rPr lang="en-US" altLang="en-US" sz="2800" dirty="0" smtClean="0"/>
              <a:t/>
            </a:r>
            <a:br>
              <a:rPr lang="en-US" altLang="en-US" sz="2800" dirty="0" smtClean="0"/>
            </a:br>
            <a:r>
              <a:rPr lang="en-US" altLang="en-US" sz="2800" dirty="0" smtClean="0"/>
              <a:t>Julie Lando, President of GR!T Marketing Group </a:t>
            </a:r>
            <a:br>
              <a:rPr lang="en-US" altLang="en-US" sz="2800" dirty="0" smtClean="0"/>
            </a:br>
            <a:endParaRPr lang="en-US" altLang="en-US" sz="2800" dirty="0" smtClean="0">
              <a:latin typeface="Arial" panose="020B0604020202020204" pitchFamily="34" charset="0"/>
              <a:cs typeface="Arial" panose="020B0604020202020204" pitchFamily="34" charset="0"/>
            </a:endParaRPr>
          </a:p>
        </p:txBody>
      </p:sp>
      <p:sp>
        <p:nvSpPr>
          <p:cNvPr id="2" name="Rectangle 1"/>
          <p:cNvSpPr/>
          <p:nvPr/>
        </p:nvSpPr>
        <p:spPr>
          <a:xfrm>
            <a:off x="0" y="54864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77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4555331"/>
            <a:ext cx="16129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5" descr="RMC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27650"/>
            <a:ext cx="366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669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Commit to the Conversations</a:t>
            </a:r>
            <a:endParaRPr lang="en-US" sz="5000" b="1" dirty="0">
              <a:solidFill>
                <a:schemeClr val="bg1"/>
              </a:solidFill>
            </a:endParaRPr>
          </a:p>
        </p:txBody>
      </p:sp>
      <p:pic>
        <p:nvPicPr>
          <p:cNvPr id="1032" name="Picture 8" descr="http://www.standardmarketing.com/wp-content/uploads/2012/07/Social-Media-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89688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355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Which Channels Are Best?</a:t>
            </a:r>
            <a:endParaRPr lang="en-US" sz="5000" b="1" dirty="0">
              <a:solidFill>
                <a:schemeClr val="bg1"/>
              </a:solidFill>
            </a:endParaRPr>
          </a:p>
        </p:txBody>
      </p:sp>
      <p:sp>
        <p:nvSpPr>
          <p:cNvPr id="3" name="Content Placeholder 2"/>
          <p:cNvSpPr>
            <a:spLocks noGrp="1"/>
          </p:cNvSpPr>
          <p:nvPr>
            <p:ph idx="1"/>
          </p:nvPr>
        </p:nvSpPr>
        <p:spPr>
          <a:xfrm>
            <a:off x="457200" y="1434698"/>
            <a:ext cx="8229600" cy="4525963"/>
          </a:xfrm>
        </p:spPr>
        <p:txBody>
          <a:bodyPr>
            <a:normAutofit/>
          </a:bodyPr>
          <a:lstStyle/>
          <a:p>
            <a:pPr marL="0" indent="0" algn="ctr">
              <a:buNone/>
            </a:pPr>
            <a:r>
              <a:rPr lang="en-US" sz="5000" dirty="0" smtClean="0"/>
              <a:t>Where is Your Audience?</a:t>
            </a:r>
            <a:br>
              <a:rPr lang="en-US" sz="5000" dirty="0" smtClean="0"/>
            </a:br>
            <a:r>
              <a:rPr lang="en-US" sz="2800" i="1" dirty="0" smtClean="0"/>
              <a:t>Age, Demographics, Activities on Channels</a:t>
            </a:r>
          </a:p>
          <a:p>
            <a:pPr marL="0" indent="0" algn="ctr">
              <a:buNone/>
            </a:pPr>
            <a:r>
              <a:rPr lang="en-US" sz="5000" dirty="0" smtClean="0"/>
              <a:t>What are Your Goals?</a:t>
            </a:r>
            <a:br>
              <a:rPr lang="en-US" sz="5000" dirty="0" smtClean="0"/>
            </a:br>
            <a:r>
              <a:rPr lang="en-US" sz="2800" i="1" dirty="0" smtClean="0"/>
              <a:t>SEO, Engagement, Customer Service, </a:t>
            </a:r>
            <a:br>
              <a:rPr lang="en-US" sz="2800" i="1" dirty="0" smtClean="0"/>
            </a:br>
            <a:r>
              <a:rPr lang="en-US" sz="2800" i="1" dirty="0" smtClean="0"/>
              <a:t>Awareness, Networking , Sales</a:t>
            </a:r>
          </a:p>
          <a:p>
            <a:pPr marL="0" indent="0" algn="ctr">
              <a:buNone/>
            </a:pPr>
            <a:r>
              <a:rPr lang="en-US" sz="5000" dirty="0" smtClean="0"/>
              <a:t>What Are Your Resources?</a:t>
            </a:r>
            <a:br>
              <a:rPr lang="en-US" sz="5000" dirty="0" smtClean="0"/>
            </a:br>
            <a:r>
              <a:rPr lang="en-US" sz="2800" i="1" dirty="0" smtClean="0"/>
              <a:t>Content Creation, Monitoring &amp; Engagement</a:t>
            </a:r>
            <a:endParaRPr lang="en-US" sz="2800" i="1" dirty="0"/>
          </a:p>
        </p:txBody>
      </p:sp>
    </p:spTree>
    <p:extLst>
      <p:ext uri="{BB962C8B-B14F-4D97-AF65-F5344CB8AC3E}">
        <p14:creationId xmlns:p14="http://schemas.microsoft.com/office/powerpoint/2010/main" val="2096740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Which Channels Are Best?</a:t>
            </a:r>
            <a:endParaRPr lang="en-US" sz="5000" b="1" dirty="0">
              <a:solidFill>
                <a:schemeClr val="bg1"/>
              </a:solidFill>
            </a:endParaRPr>
          </a:p>
        </p:txBody>
      </p:sp>
      <p:sp>
        <p:nvSpPr>
          <p:cNvPr id="7" name="Content Placeholder 2"/>
          <p:cNvSpPr>
            <a:spLocks noGrp="1"/>
          </p:cNvSpPr>
          <p:nvPr>
            <p:ph idx="1"/>
          </p:nvPr>
        </p:nvSpPr>
        <p:spPr>
          <a:xfrm>
            <a:off x="152400" y="1295945"/>
            <a:ext cx="4800600" cy="4525963"/>
          </a:xfrm>
        </p:spPr>
        <p:txBody>
          <a:bodyPr>
            <a:normAutofit/>
          </a:bodyPr>
          <a:lstStyle/>
          <a:p>
            <a:pPr marL="0" indent="0" algn="ctr">
              <a:buNone/>
            </a:pPr>
            <a:endParaRPr lang="en-US" sz="2800" dirty="0"/>
          </a:p>
          <a:p>
            <a:pPr marL="0" indent="0" algn="ctr">
              <a:buNone/>
            </a:pPr>
            <a:r>
              <a:rPr lang="en-US" b="1" dirty="0"/>
              <a:t>52% of online adults use multiple social media sites. </a:t>
            </a:r>
            <a:r>
              <a:rPr lang="en-US" sz="2800" b="1" dirty="0" smtClean="0"/>
              <a:t/>
            </a:r>
            <a:br>
              <a:rPr lang="en-US" sz="2800" b="1" dirty="0" smtClean="0"/>
            </a:br>
            <a:r>
              <a:rPr lang="en-US" sz="2800" dirty="0" smtClean="0"/>
              <a:t>Facebook </a:t>
            </a:r>
            <a:r>
              <a:rPr lang="en-US" sz="2800" dirty="0"/>
              <a:t>acts as “home base” — it remains the most popular site for those who only use one, and has significant overlap with other platforms.</a:t>
            </a:r>
          </a:p>
          <a:p>
            <a:pPr marL="0" indent="0" algn="ctr">
              <a:buNone/>
            </a:pPr>
            <a:endParaRPr lang="en-US" sz="2800" dirty="0"/>
          </a:p>
        </p:txBody>
      </p:sp>
      <p:sp>
        <p:nvSpPr>
          <p:cNvPr id="4" name="Content Placeholder 2"/>
          <p:cNvSpPr txBox="1">
            <a:spLocks/>
          </p:cNvSpPr>
          <p:nvPr/>
        </p:nvSpPr>
        <p:spPr>
          <a:xfrm>
            <a:off x="428199" y="5486400"/>
            <a:ext cx="4249002" cy="452624"/>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i="1" dirty="0" smtClean="0"/>
              <a:t>According to 2014 Pew Research Report</a:t>
            </a:r>
            <a:endParaRPr lang="en-US" sz="2000" dirty="0"/>
          </a:p>
        </p:txBody>
      </p:sp>
      <p:pic>
        <p:nvPicPr>
          <p:cNvPr id="10242" name="Picture 2" descr="https://encrypted-tbn0.gstatic.com/images?q=tbn:ANd9GcQNBOScnFY7S62AgfypPW5SwmkZMluWdqoBjO5vGgdhD4Pk_i5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188" y="1676400"/>
            <a:ext cx="4048125"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93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cial Media Cross Platform Usage-Pew Research Center-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529230" cy="5208751"/>
          </a:xfrm>
          <a:prstGeom prst="rect">
            <a:avLst/>
          </a:prstGeom>
          <a:noFill/>
          <a:ln>
            <a:noFill/>
          </a:ln>
        </p:spPr>
      </p:pic>
    </p:spTree>
    <p:extLst>
      <p:ext uri="{BB962C8B-B14F-4D97-AF65-F5344CB8AC3E}">
        <p14:creationId xmlns:p14="http://schemas.microsoft.com/office/powerpoint/2010/main" val="24961722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Which Channels Are Best?</a:t>
            </a:r>
            <a:endParaRPr lang="en-US" sz="5000" b="1" dirty="0">
              <a:solidFill>
                <a:schemeClr val="bg1"/>
              </a:solidFill>
            </a:endParaRPr>
          </a:p>
        </p:txBody>
      </p:sp>
      <p:pic>
        <p:nvPicPr>
          <p:cNvPr id="6" name="Picture 5"/>
          <p:cNvPicPr>
            <a:picLocks noChangeAspect="1"/>
          </p:cNvPicPr>
          <p:nvPr/>
        </p:nvPicPr>
        <p:blipFill>
          <a:blip r:embed="rId2"/>
          <a:stretch>
            <a:fillRect/>
          </a:stretch>
        </p:blipFill>
        <p:spPr>
          <a:xfrm>
            <a:off x="0" y="1647825"/>
            <a:ext cx="6858000" cy="5210175"/>
          </a:xfrm>
          <a:prstGeom prst="rect">
            <a:avLst/>
          </a:prstGeom>
        </p:spPr>
      </p:pic>
    </p:spTree>
    <p:extLst>
      <p:ext uri="{BB962C8B-B14F-4D97-AF65-F5344CB8AC3E}">
        <p14:creationId xmlns:p14="http://schemas.microsoft.com/office/powerpoint/2010/main" val="1732296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Which Channels Are Best?</a:t>
            </a:r>
            <a:endParaRPr lang="en-US" sz="5000" b="1" dirty="0">
              <a:solidFill>
                <a:schemeClr val="bg1"/>
              </a:solidFill>
            </a:endParaRPr>
          </a:p>
        </p:txBody>
      </p:sp>
      <p:pic>
        <p:nvPicPr>
          <p:cNvPr id="3" name="Picture 2"/>
          <p:cNvPicPr>
            <a:picLocks noChangeAspect="1"/>
          </p:cNvPicPr>
          <p:nvPr/>
        </p:nvPicPr>
        <p:blipFill rotWithShape="1">
          <a:blip r:embed="rId2"/>
          <a:srcRect l="5403" t="3811"/>
          <a:stretch/>
        </p:blipFill>
        <p:spPr>
          <a:xfrm>
            <a:off x="12510" y="1295400"/>
            <a:ext cx="6730763" cy="5579660"/>
          </a:xfrm>
          <a:prstGeom prst="rect">
            <a:avLst/>
          </a:prstGeom>
        </p:spPr>
      </p:pic>
      <p:pic>
        <p:nvPicPr>
          <p:cNvPr id="4" name="Picture 3"/>
          <p:cNvPicPr>
            <a:picLocks noChangeAspect="1"/>
          </p:cNvPicPr>
          <p:nvPr/>
        </p:nvPicPr>
        <p:blipFill rotWithShape="1">
          <a:blip r:embed="rId3"/>
          <a:srcRect l="61443" t="28518" r="35636" b="58148"/>
          <a:stretch/>
        </p:blipFill>
        <p:spPr>
          <a:xfrm>
            <a:off x="8077200" y="1524000"/>
            <a:ext cx="914400" cy="1371600"/>
          </a:xfrm>
          <a:prstGeom prst="rect">
            <a:avLst/>
          </a:prstGeom>
        </p:spPr>
      </p:pic>
    </p:spTree>
    <p:extLst>
      <p:ext uri="{BB962C8B-B14F-4D97-AF65-F5344CB8AC3E}">
        <p14:creationId xmlns:p14="http://schemas.microsoft.com/office/powerpoint/2010/main" val="34374825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Facebook</a:t>
            </a:r>
            <a:endParaRPr lang="en-US" sz="5000" b="1" dirty="0">
              <a:solidFill>
                <a:schemeClr val="bg1"/>
              </a:solidFill>
            </a:endParaRPr>
          </a:p>
        </p:txBody>
      </p:sp>
      <p:sp>
        <p:nvSpPr>
          <p:cNvPr id="7" name="Content Placeholder 2"/>
          <p:cNvSpPr>
            <a:spLocks noGrp="1"/>
          </p:cNvSpPr>
          <p:nvPr>
            <p:ph idx="1"/>
          </p:nvPr>
        </p:nvSpPr>
        <p:spPr>
          <a:xfrm>
            <a:off x="600501" y="1600200"/>
            <a:ext cx="8229600" cy="4525963"/>
          </a:xfrm>
        </p:spPr>
        <p:txBody>
          <a:bodyPr>
            <a:normAutofit/>
          </a:bodyPr>
          <a:lstStyle/>
          <a:p>
            <a:pPr marL="0" indent="0">
              <a:buNone/>
            </a:pPr>
            <a:endParaRPr lang="en-US" sz="2800" dirty="0" smtClean="0"/>
          </a:p>
          <a:p>
            <a:pPr marL="0" indent="0" algn="ctr">
              <a:buNone/>
            </a:pPr>
            <a:r>
              <a:rPr lang="en-US" sz="2800" dirty="0" smtClean="0"/>
              <a:t>71</a:t>
            </a:r>
            <a:r>
              <a:rPr lang="en-US" sz="2800" dirty="0"/>
              <a:t>% of internet users are on </a:t>
            </a:r>
            <a:r>
              <a:rPr lang="en-US" sz="2800" dirty="0" smtClean="0"/>
              <a:t>Facebook</a:t>
            </a:r>
            <a:br>
              <a:rPr lang="en-US" sz="2800" dirty="0" smtClean="0"/>
            </a:br>
            <a:r>
              <a:rPr lang="en-US" sz="2800" b="1" dirty="0" smtClean="0"/>
              <a:t> </a:t>
            </a:r>
          </a:p>
          <a:p>
            <a:pPr marL="0" indent="0" algn="ctr">
              <a:buNone/>
            </a:pPr>
            <a:r>
              <a:rPr lang="en-US" sz="2800" dirty="0" smtClean="0"/>
              <a:t>Remained fairly flat in 2014 except with 65+</a:t>
            </a:r>
            <a:br>
              <a:rPr lang="en-US" sz="2800" dirty="0" smtClean="0"/>
            </a:br>
            <a:r>
              <a:rPr lang="en-US" sz="2800" dirty="0" smtClean="0"/>
              <a:t/>
            </a:r>
            <a:br>
              <a:rPr lang="en-US" sz="2800" dirty="0" smtClean="0"/>
            </a:br>
            <a:r>
              <a:rPr lang="en-US" sz="2800" dirty="0" smtClean="0"/>
              <a:t>70% of users engage daily (up from 63% in 2013)</a:t>
            </a:r>
            <a:br>
              <a:rPr lang="en-US" sz="2800" dirty="0" smtClean="0"/>
            </a:br>
            <a:endParaRPr lang="en-US" sz="2800" dirty="0" smtClean="0"/>
          </a:p>
          <a:p>
            <a:pPr marL="0" indent="0" algn="ctr">
              <a:buNone/>
            </a:pPr>
            <a:endParaRPr lang="en-US" sz="2800" dirty="0" smtClean="0"/>
          </a:p>
          <a:p>
            <a:pPr marL="0" indent="0" algn="ctr">
              <a:buNone/>
            </a:pPr>
            <a:endParaRPr lang="en-US" sz="2800" dirty="0"/>
          </a:p>
        </p:txBody>
      </p:sp>
      <p:sp>
        <p:nvSpPr>
          <p:cNvPr id="8" name="Content Placeholder 2"/>
          <p:cNvSpPr txBox="1">
            <a:spLocks/>
          </p:cNvSpPr>
          <p:nvPr/>
        </p:nvSpPr>
        <p:spPr>
          <a:xfrm>
            <a:off x="4581099" y="5305052"/>
            <a:ext cx="4249002" cy="452624"/>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i="1" dirty="0" smtClean="0"/>
              <a:t>According to 2014 Pew Research Report</a:t>
            </a:r>
            <a:endParaRPr lang="en-US" sz="2000" dirty="0"/>
          </a:p>
        </p:txBody>
      </p:sp>
      <p:pic>
        <p:nvPicPr>
          <p:cNvPr id="11268" name="Picture 4" descr="http://blogs-images.forbes.com/peterhimler/files/2014/02/high-res-logo_faceboo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49" y="14478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046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cs typeface="Open Sans"/>
              </a:rPr>
              <a:t>Introduction to Facebook</a:t>
            </a:r>
            <a:br>
              <a:rPr lang="en-US" sz="3600" b="1" dirty="0" smtClean="0">
                <a:solidFill>
                  <a:srgbClr val="4E4D50"/>
                </a:solidFill>
                <a:cs typeface="Open Sans"/>
              </a:rPr>
            </a:br>
            <a:r>
              <a:rPr lang="en-US" sz="2600" i="1" dirty="0" smtClean="0">
                <a:solidFill>
                  <a:srgbClr val="4E4D50"/>
                </a:solidFill>
                <a:cs typeface="Open Sans"/>
              </a:rPr>
              <a:t>What is Facebook and why use it?</a:t>
            </a:r>
            <a:endParaRPr lang="en-US" sz="2600" i="1" dirty="0">
              <a:solidFill>
                <a:srgbClr val="4E4D50"/>
              </a:solidFill>
              <a:cs typeface="Open Sans"/>
            </a:endParaRPr>
          </a:p>
        </p:txBody>
      </p:sp>
      <p:sp>
        <p:nvSpPr>
          <p:cNvPr id="3" name="Content Placeholder 2"/>
          <p:cNvSpPr>
            <a:spLocks noGrp="1"/>
          </p:cNvSpPr>
          <p:nvPr>
            <p:ph idx="1"/>
          </p:nvPr>
        </p:nvSpPr>
        <p:spPr>
          <a:xfrm>
            <a:off x="804482" y="1653380"/>
            <a:ext cx="8229600" cy="4038601"/>
          </a:xfrm>
        </p:spPr>
        <p:txBody>
          <a:bodyPr>
            <a:noAutofit/>
          </a:bodyPr>
          <a:lstStyle/>
          <a:p>
            <a:pPr marL="0" indent="0">
              <a:lnSpc>
                <a:spcPct val="120000"/>
              </a:lnSpc>
              <a:buNone/>
            </a:pPr>
            <a:r>
              <a:rPr lang="en-US" sz="1800" b="1" dirty="0" smtClean="0">
                <a:latin typeface="+mj-lt"/>
                <a:cs typeface="Open Sans"/>
              </a:rPr>
              <a:t>Facebook is a social networking site that allows you to connect and share information and content with others </a:t>
            </a:r>
            <a:endParaRPr lang="en-US" sz="1800" dirty="0" smtClean="0">
              <a:latin typeface="+mj-lt"/>
              <a:cs typeface="Open Sans"/>
            </a:endParaRPr>
          </a:p>
          <a:p>
            <a:pPr marL="0" indent="0">
              <a:lnSpc>
                <a:spcPct val="120000"/>
              </a:lnSpc>
              <a:buNone/>
            </a:pPr>
            <a:r>
              <a:rPr lang="en-US" sz="1800" dirty="0" smtClean="0">
                <a:latin typeface="+mj-lt"/>
                <a:cs typeface="Open Sans"/>
              </a:rPr>
              <a:t>- Specifically with your current and potential customers</a:t>
            </a:r>
          </a:p>
          <a:p>
            <a:pPr marL="0" indent="0">
              <a:lnSpc>
                <a:spcPct val="120000"/>
              </a:lnSpc>
              <a:buNone/>
            </a:pPr>
            <a:r>
              <a:rPr lang="en-US" sz="1100" b="1" dirty="0" smtClean="0">
                <a:latin typeface="+mj-lt"/>
                <a:cs typeface="Open Sans"/>
              </a:rPr>
              <a:t/>
            </a:r>
            <a:br>
              <a:rPr lang="en-US" sz="1100" b="1" dirty="0" smtClean="0">
                <a:latin typeface="+mj-lt"/>
                <a:cs typeface="Open Sans"/>
              </a:rPr>
            </a:br>
            <a:r>
              <a:rPr lang="en-US" sz="1800" b="1" dirty="0" smtClean="0">
                <a:latin typeface="+mj-lt"/>
                <a:cs typeface="Open Sans"/>
              </a:rPr>
              <a:t>Facebook allows you to build relationships your consumers</a:t>
            </a:r>
          </a:p>
          <a:p>
            <a:pPr marL="0" indent="0">
              <a:lnSpc>
                <a:spcPct val="120000"/>
              </a:lnSpc>
              <a:buNone/>
            </a:pPr>
            <a:r>
              <a:rPr lang="en-US" sz="1800" dirty="0" smtClean="0">
                <a:latin typeface="+mj-lt"/>
                <a:cs typeface="Open Sans"/>
              </a:rPr>
              <a:t>- This is the </a:t>
            </a:r>
            <a:r>
              <a:rPr lang="en-US" sz="1800" b="1" dirty="0" smtClean="0">
                <a:latin typeface="+mj-lt"/>
                <a:cs typeface="Open Sans"/>
              </a:rPr>
              <a:t>most important </a:t>
            </a:r>
            <a:r>
              <a:rPr lang="en-US" sz="1800" dirty="0" smtClean="0">
                <a:latin typeface="+mj-lt"/>
                <a:cs typeface="Open Sans"/>
              </a:rPr>
              <a:t>reason to be active as a business on Facebook</a:t>
            </a:r>
          </a:p>
          <a:p>
            <a:pPr marL="0" indent="0">
              <a:lnSpc>
                <a:spcPct val="120000"/>
              </a:lnSpc>
              <a:buNone/>
            </a:pPr>
            <a:r>
              <a:rPr lang="en-US" sz="1800" dirty="0" smtClean="0">
                <a:latin typeface="+mj-lt"/>
                <a:cs typeface="Open Sans"/>
              </a:rPr>
              <a:t>- Your customers are using it and it provides you with an opportunity to connect with your customers and build a trusting relationship</a:t>
            </a:r>
          </a:p>
          <a:p>
            <a:pPr marL="0" indent="0">
              <a:lnSpc>
                <a:spcPct val="120000"/>
              </a:lnSpc>
              <a:buNone/>
            </a:pPr>
            <a:endParaRPr lang="en-US" sz="1400" b="1" dirty="0" smtClean="0">
              <a:latin typeface="+mj-lt"/>
              <a:cs typeface="Open Sans"/>
            </a:endParaRPr>
          </a:p>
          <a:p>
            <a:pPr marL="0" indent="0">
              <a:lnSpc>
                <a:spcPct val="120000"/>
              </a:lnSpc>
              <a:buNone/>
            </a:pPr>
            <a:r>
              <a:rPr lang="en-US" sz="1800" b="1" dirty="0" smtClean="0">
                <a:latin typeface="+mj-lt"/>
                <a:cs typeface="Open Sans"/>
              </a:rPr>
              <a:t>Facebook allows you to engage your customers and influence your prospects</a:t>
            </a:r>
          </a:p>
          <a:p>
            <a:pPr marL="0" indent="0">
              <a:lnSpc>
                <a:spcPct val="120000"/>
              </a:lnSpc>
              <a:buNone/>
            </a:pPr>
            <a:r>
              <a:rPr lang="en-US" sz="1800" dirty="0" smtClean="0">
                <a:latin typeface="+mj-lt"/>
                <a:cs typeface="Open Sans"/>
              </a:rPr>
              <a:t>- When you engage with your customers by providing useful content, they become your brand ambassadors by sharing your content with their friends, influencing them to ‘like’ your page and/or become aware of your business and services</a:t>
            </a:r>
          </a:p>
          <a:p>
            <a:pPr marL="0" indent="0">
              <a:lnSpc>
                <a:spcPct val="120000"/>
              </a:lnSpc>
              <a:buNone/>
            </a:pPr>
            <a:endParaRPr lang="en-US" sz="1400" dirty="0" smtClean="0">
              <a:solidFill>
                <a:srgbClr val="4E4D50"/>
              </a:solidFill>
              <a:latin typeface="+mj-lt"/>
              <a:cs typeface="Open Sans"/>
            </a:endParaRPr>
          </a:p>
          <a:p>
            <a:pPr marL="0" indent="0">
              <a:lnSpc>
                <a:spcPct val="120000"/>
              </a:lnSpc>
              <a:buNone/>
            </a:pPr>
            <a:endParaRPr lang="en-US" sz="1400" dirty="0">
              <a:solidFill>
                <a:srgbClr val="4E4D50"/>
              </a:solidFill>
              <a:latin typeface="+mj-lt"/>
              <a:cs typeface="Open Sans"/>
            </a:endParaRPr>
          </a:p>
          <a:p>
            <a:pPr marL="0" indent="0">
              <a:buNone/>
            </a:pPr>
            <a:r>
              <a:rPr lang="en-US" sz="1400" b="1" dirty="0">
                <a:latin typeface="+mj-lt"/>
                <a:cs typeface="Open Sans"/>
              </a:rPr>
              <a:t> </a:t>
            </a:r>
            <a:endParaRPr lang="en-US" sz="1400" dirty="0">
              <a:latin typeface="+mj-lt"/>
              <a:cs typeface="Open Sans"/>
            </a:endParaRPr>
          </a:p>
          <a:p>
            <a:pPr marL="0" indent="0">
              <a:buNone/>
            </a:pPr>
            <a:endParaRPr lang="en-US" sz="1400" dirty="0">
              <a:latin typeface="+mj-lt"/>
              <a:cs typeface="Open Sans"/>
            </a:endParaRPr>
          </a:p>
          <a:p>
            <a:pPr marL="0" indent="0">
              <a:buNone/>
            </a:pPr>
            <a:endParaRPr lang="en-US" sz="1400" dirty="0">
              <a:latin typeface="+mj-lt"/>
              <a:cs typeface="Open Sans"/>
            </a:endParaRPr>
          </a:p>
          <a:p>
            <a:pPr>
              <a:buNone/>
            </a:pPr>
            <a:endParaRPr lang="en-US" sz="1400" dirty="0">
              <a:latin typeface="+mj-lt"/>
              <a:cs typeface="Open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87" y="1601337"/>
            <a:ext cx="533800" cy="4572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0" y="2972368"/>
            <a:ext cx="533800" cy="457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85" y="4755698"/>
            <a:ext cx="533800" cy="457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28599"/>
            <a:ext cx="1424781" cy="1424781"/>
          </a:xfrm>
          <a:prstGeom prst="rect">
            <a:avLst/>
          </a:prstGeom>
        </p:spPr>
      </p:pic>
    </p:spTree>
    <p:extLst>
      <p:ext uri="{BB962C8B-B14F-4D97-AF65-F5344CB8AC3E}">
        <p14:creationId xmlns:p14="http://schemas.microsoft.com/office/powerpoint/2010/main" val="25298588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4626" t="12963" r="22246" b="4074"/>
          <a:stretch/>
        </p:blipFill>
        <p:spPr>
          <a:xfrm>
            <a:off x="533400" y="20472"/>
            <a:ext cx="5486400" cy="6468177"/>
          </a:xfrm>
          <a:prstGeom prst="rect">
            <a:avLst/>
          </a:prstGeom>
        </p:spPr>
      </p:pic>
    </p:spTree>
    <p:extLst>
      <p:ext uri="{BB962C8B-B14F-4D97-AF65-F5344CB8AC3E}">
        <p14:creationId xmlns:p14="http://schemas.microsoft.com/office/powerpoint/2010/main" val="316320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cs typeface="Open Sans"/>
              </a:rPr>
              <a:t>Facebook</a:t>
            </a:r>
            <a:br>
              <a:rPr lang="en-US" sz="3600" b="1" dirty="0" smtClean="0">
                <a:solidFill>
                  <a:srgbClr val="4E4D50"/>
                </a:solidFill>
                <a:cs typeface="Open Sans"/>
              </a:rPr>
            </a:br>
            <a:r>
              <a:rPr lang="en-US" sz="2600" i="1" dirty="0" smtClean="0">
                <a:solidFill>
                  <a:srgbClr val="4E4D50"/>
                </a:solidFill>
                <a:cs typeface="Open Sans"/>
              </a:rPr>
              <a:t>How to set up your Facebook Page</a:t>
            </a:r>
            <a:endParaRPr lang="en-US" sz="2600" i="1" dirty="0">
              <a:solidFill>
                <a:srgbClr val="4E4D50"/>
              </a:solidFill>
              <a:cs typeface="Open Sans"/>
            </a:endParaRPr>
          </a:p>
        </p:txBody>
      </p:sp>
      <p:sp>
        <p:nvSpPr>
          <p:cNvPr id="3" name="Content Placeholder 2"/>
          <p:cNvSpPr>
            <a:spLocks noGrp="1"/>
          </p:cNvSpPr>
          <p:nvPr>
            <p:ph idx="1"/>
          </p:nvPr>
        </p:nvSpPr>
        <p:spPr>
          <a:xfrm>
            <a:off x="457200" y="1600200"/>
            <a:ext cx="8229600" cy="4038601"/>
          </a:xfrm>
        </p:spPr>
        <p:txBody>
          <a:bodyPr>
            <a:noAutofit/>
          </a:bodyPr>
          <a:lstStyle/>
          <a:p>
            <a:pPr>
              <a:lnSpc>
                <a:spcPct val="120000"/>
              </a:lnSpc>
              <a:buFont typeface="+mj-lt"/>
              <a:buAutoNum type="arabicPeriod"/>
            </a:pPr>
            <a:r>
              <a:rPr lang="en-US" sz="1600" b="1" dirty="0" smtClean="0">
                <a:latin typeface="+mj-lt"/>
                <a:cs typeface="Open Sans"/>
              </a:rPr>
              <a:t>Sign up for a Facebook account </a:t>
            </a:r>
            <a:endParaRPr lang="en-US" sz="1600" dirty="0" smtClean="0">
              <a:latin typeface="+mj-lt"/>
              <a:cs typeface="Open Sans"/>
            </a:endParaRPr>
          </a:p>
          <a:p>
            <a:pPr marL="0" indent="0">
              <a:lnSpc>
                <a:spcPct val="120000"/>
              </a:lnSpc>
              <a:buNone/>
            </a:pPr>
            <a:r>
              <a:rPr lang="en-US" sz="1600" dirty="0" smtClean="0">
                <a:latin typeface="+mj-lt"/>
                <a:cs typeface="Open Sans"/>
              </a:rPr>
              <a:t>	- Must have a Facebook account to create a Page	</a:t>
            </a:r>
          </a:p>
          <a:p>
            <a:pPr marL="0" indent="0">
              <a:lnSpc>
                <a:spcPct val="120000"/>
              </a:lnSpc>
              <a:buNone/>
            </a:pPr>
            <a:r>
              <a:rPr lang="en-US" sz="1600" dirty="0" smtClean="0">
                <a:latin typeface="+mj-lt"/>
                <a:cs typeface="Open Sans"/>
              </a:rPr>
              <a:t>		- Go to </a:t>
            </a:r>
            <a:r>
              <a:rPr lang="en-US" sz="1600" dirty="0" smtClean="0">
                <a:latin typeface="+mj-lt"/>
                <a:cs typeface="Open Sans"/>
                <a:hlinkClick r:id="rId2"/>
              </a:rPr>
              <a:t>www.facebook.com</a:t>
            </a:r>
            <a:r>
              <a:rPr lang="en-US" sz="1600" dirty="0" smtClean="0">
                <a:latin typeface="+mj-lt"/>
                <a:cs typeface="Open Sans"/>
              </a:rPr>
              <a:t> and fill out the sign up form that includes your First name,                       </a:t>
            </a:r>
          </a:p>
          <a:p>
            <a:pPr marL="0" indent="0">
              <a:lnSpc>
                <a:spcPct val="120000"/>
              </a:lnSpc>
              <a:buNone/>
            </a:pPr>
            <a:r>
              <a:rPr lang="en-US" sz="1600" dirty="0">
                <a:latin typeface="+mj-lt"/>
                <a:cs typeface="Open Sans"/>
              </a:rPr>
              <a:t> </a:t>
            </a:r>
            <a:r>
              <a:rPr lang="en-US" sz="1600" dirty="0" smtClean="0">
                <a:latin typeface="+mj-lt"/>
                <a:cs typeface="Open Sans"/>
              </a:rPr>
              <a:t>                      Last name, email, password, birthday and gender</a:t>
            </a:r>
          </a:p>
          <a:p>
            <a:pPr>
              <a:lnSpc>
                <a:spcPct val="120000"/>
              </a:lnSpc>
              <a:buAutoNum type="arabicPeriod" startAt="2"/>
            </a:pPr>
            <a:r>
              <a:rPr lang="en-US" sz="1600" b="1" dirty="0" smtClean="0">
                <a:latin typeface="+mj-lt"/>
                <a:cs typeface="Open Sans"/>
              </a:rPr>
              <a:t>Sign into your account and click the dropdown arrow in the top-right corner</a:t>
            </a:r>
          </a:p>
          <a:p>
            <a:pPr>
              <a:lnSpc>
                <a:spcPct val="120000"/>
              </a:lnSpc>
              <a:buNone/>
            </a:pPr>
            <a:r>
              <a:rPr lang="en-US" sz="1600" dirty="0" smtClean="0">
                <a:latin typeface="+mj-lt"/>
                <a:cs typeface="Open Sans"/>
              </a:rPr>
              <a:t>		- Select “Create Page” option</a:t>
            </a:r>
          </a:p>
          <a:p>
            <a:pPr>
              <a:lnSpc>
                <a:spcPct val="120000"/>
              </a:lnSpc>
              <a:buNone/>
            </a:pPr>
            <a:r>
              <a:rPr lang="en-US" sz="1600" b="1" dirty="0" smtClean="0">
                <a:latin typeface="+mj-lt"/>
                <a:cs typeface="Open Sans"/>
              </a:rPr>
              <a:t>3.    Choose a business category for your Page</a:t>
            </a:r>
          </a:p>
          <a:p>
            <a:pPr>
              <a:lnSpc>
                <a:spcPct val="120000"/>
              </a:lnSpc>
              <a:buNone/>
            </a:pPr>
            <a:r>
              <a:rPr lang="en-US" sz="1600" dirty="0" smtClean="0">
                <a:latin typeface="+mj-lt"/>
                <a:cs typeface="Open Sans"/>
              </a:rPr>
              <a:t>		- Select from Local Business or Place; Company, Organization or Institution; Brand or Product; Artist, Band or Public Figure; Entertainment; or Cause or Community</a:t>
            </a:r>
          </a:p>
          <a:p>
            <a:pPr>
              <a:lnSpc>
                <a:spcPct val="120000"/>
              </a:lnSpc>
              <a:buAutoNum type="arabicPeriod" startAt="4"/>
            </a:pPr>
            <a:r>
              <a:rPr lang="en-US" sz="1600" b="1" dirty="0" smtClean="0">
                <a:latin typeface="+mj-lt"/>
                <a:cs typeface="Open Sans"/>
              </a:rPr>
              <a:t>Choose an industry-specific category</a:t>
            </a:r>
          </a:p>
          <a:p>
            <a:pPr>
              <a:lnSpc>
                <a:spcPct val="120000"/>
              </a:lnSpc>
              <a:buNone/>
            </a:pPr>
            <a:r>
              <a:rPr lang="en-US" sz="1600" dirty="0" smtClean="0">
                <a:latin typeface="+mj-lt"/>
                <a:cs typeface="Open Sans"/>
              </a:rPr>
              <a:t>		- Choose a category that matches your business and fill out basic information about your business including business name, address, city/state,  zip code and phone number</a:t>
            </a:r>
          </a:p>
          <a:p>
            <a:pPr>
              <a:lnSpc>
                <a:spcPct val="120000"/>
              </a:lnSpc>
              <a:buNone/>
            </a:pPr>
            <a:r>
              <a:rPr lang="en-US" sz="1600" b="1" dirty="0" smtClean="0">
                <a:latin typeface="+mj-lt"/>
                <a:cs typeface="Open Sans"/>
              </a:rPr>
              <a:t>5.    Agree to the Facebook terms and conditions, click ‘save info’ and start connecting </a:t>
            </a:r>
          </a:p>
          <a:p>
            <a:pPr>
              <a:lnSpc>
                <a:spcPct val="120000"/>
              </a:lnSpc>
              <a:buNone/>
            </a:pPr>
            <a:r>
              <a:rPr lang="en-US" sz="1400" dirty="0" smtClean="0">
                <a:solidFill>
                  <a:srgbClr val="4E4D50"/>
                </a:solidFill>
                <a:latin typeface="+mj-lt"/>
                <a:cs typeface="Open Sans"/>
              </a:rPr>
              <a:t>		</a:t>
            </a:r>
          </a:p>
          <a:p>
            <a:pPr>
              <a:lnSpc>
                <a:spcPct val="120000"/>
              </a:lnSpc>
              <a:buNone/>
            </a:pPr>
            <a:endParaRPr lang="en-US" sz="1400" dirty="0" smtClean="0">
              <a:solidFill>
                <a:srgbClr val="4E4D50"/>
              </a:solidFill>
              <a:latin typeface="+mj-lt"/>
              <a:cs typeface="Open Sans"/>
            </a:endParaRPr>
          </a:p>
          <a:p>
            <a:pPr>
              <a:lnSpc>
                <a:spcPct val="120000"/>
              </a:lnSpc>
              <a:buNone/>
            </a:pPr>
            <a:endParaRPr lang="en-US" sz="1400" dirty="0" smtClean="0">
              <a:solidFill>
                <a:srgbClr val="4E4D50"/>
              </a:solidFill>
              <a:latin typeface="+mj-lt"/>
              <a:cs typeface="Open Sans"/>
            </a:endParaRPr>
          </a:p>
          <a:p>
            <a:pPr>
              <a:lnSpc>
                <a:spcPct val="120000"/>
              </a:lnSpc>
              <a:buNone/>
            </a:pPr>
            <a:endParaRPr lang="en-US" sz="1400" dirty="0" smtClean="0">
              <a:solidFill>
                <a:srgbClr val="4E4D50"/>
              </a:solidFill>
              <a:latin typeface="+mj-lt"/>
              <a:cs typeface="Open Sans"/>
            </a:endParaRPr>
          </a:p>
          <a:p>
            <a:pPr>
              <a:lnSpc>
                <a:spcPct val="120000"/>
              </a:lnSpc>
              <a:buNone/>
            </a:pPr>
            <a:endParaRPr lang="en-US" sz="1400" b="1" dirty="0" smtClean="0">
              <a:solidFill>
                <a:srgbClr val="4E4D50"/>
              </a:solidFill>
              <a:latin typeface="+mj-lt"/>
              <a:cs typeface="Open Sans"/>
            </a:endParaRPr>
          </a:p>
          <a:p>
            <a:pPr>
              <a:lnSpc>
                <a:spcPct val="120000"/>
              </a:lnSpc>
              <a:buNone/>
            </a:pPr>
            <a:endParaRPr lang="en-US" sz="1400" dirty="0" smtClean="0">
              <a:solidFill>
                <a:srgbClr val="4E4D50"/>
              </a:solidFill>
              <a:latin typeface="+mj-lt"/>
              <a:cs typeface="Open Sans"/>
            </a:endParaRPr>
          </a:p>
          <a:p>
            <a:pPr marL="0" indent="0">
              <a:lnSpc>
                <a:spcPct val="120000"/>
              </a:lnSpc>
              <a:buNone/>
            </a:pPr>
            <a:endParaRPr lang="en-US" sz="1400" dirty="0" smtClean="0">
              <a:solidFill>
                <a:srgbClr val="4E4D50"/>
              </a:solidFill>
              <a:latin typeface="+mj-lt"/>
              <a:cs typeface="Open Sans"/>
            </a:endParaRPr>
          </a:p>
          <a:p>
            <a:pPr marL="0" indent="0">
              <a:lnSpc>
                <a:spcPct val="120000"/>
              </a:lnSpc>
              <a:buNone/>
            </a:pPr>
            <a:r>
              <a:rPr lang="en-US" sz="1400" dirty="0" smtClean="0">
                <a:solidFill>
                  <a:srgbClr val="4E4D50"/>
                </a:solidFill>
                <a:latin typeface="+mj-lt"/>
                <a:cs typeface="Open Sans"/>
              </a:rPr>
              <a:t>	</a:t>
            </a:r>
            <a:endParaRPr lang="en-US" sz="1400" dirty="0">
              <a:solidFill>
                <a:srgbClr val="4E4D50"/>
              </a:solidFill>
              <a:latin typeface="+mj-lt"/>
              <a:cs typeface="Open Sans"/>
            </a:endParaRPr>
          </a:p>
          <a:p>
            <a:pPr marL="0" indent="0">
              <a:lnSpc>
                <a:spcPct val="120000"/>
              </a:lnSpc>
              <a:buNone/>
            </a:pPr>
            <a:endParaRPr lang="en-US" sz="1400" dirty="0">
              <a:solidFill>
                <a:srgbClr val="4E4D50"/>
              </a:solidFill>
              <a:latin typeface="+mj-lt"/>
              <a:cs typeface="Open Sans"/>
            </a:endParaRPr>
          </a:p>
          <a:p>
            <a:pPr marL="0" indent="0">
              <a:buNone/>
            </a:pPr>
            <a:r>
              <a:rPr lang="en-US" sz="1400" b="1" dirty="0">
                <a:latin typeface="+mj-lt"/>
                <a:cs typeface="Open Sans"/>
              </a:rPr>
              <a:t> </a:t>
            </a:r>
            <a:endParaRPr lang="en-US" sz="1400" dirty="0">
              <a:latin typeface="+mj-lt"/>
              <a:cs typeface="Open Sans"/>
            </a:endParaRPr>
          </a:p>
          <a:p>
            <a:pPr marL="0" indent="0">
              <a:buNone/>
            </a:pPr>
            <a:endParaRPr lang="en-US" sz="1400" dirty="0">
              <a:latin typeface="+mj-lt"/>
              <a:cs typeface="Open Sans"/>
            </a:endParaRPr>
          </a:p>
          <a:p>
            <a:pPr marL="0" indent="0">
              <a:buNone/>
            </a:pPr>
            <a:endParaRPr lang="en-US" sz="1400" dirty="0">
              <a:latin typeface="+mj-lt"/>
              <a:cs typeface="Open Sans"/>
            </a:endParaRPr>
          </a:p>
          <a:p>
            <a:endParaRPr lang="en-US" sz="1400" dirty="0">
              <a:latin typeface="+mj-lt"/>
              <a:cs typeface="Open Sans"/>
            </a:endParaRPr>
          </a:p>
        </p:txBody>
      </p:sp>
    </p:spTree>
    <p:extLst>
      <p:ext uri="{BB962C8B-B14F-4D97-AF65-F5344CB8AC3E}">
        <p14:creationId xmlns:p14="http://schemas.microsoft.com/office/powerpoint/2010/main" val="168776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rPr>
              <a:t>Goals for Today</a:t>
            </a:r>
            <a:endParaRPr lang="en-US" sz="5000" b="1" dirty="0">
              <a:solidFill>
                <a:schemeClr val="bg1"/>
              </a:solidFill>
            </a:endParaRPr>
          </a:p>
        </p:txBody>
      </p:sp>
      <p:sp>
        <p:nvSpPr>
          <p:cNvPr id="6" name="Content Placeholder 5"/>
          <p:cNvSpPr>
            <a:spLocks noGrp="1"/>
          </p:cNvSpPr>
          <p:nvPr>
            <p:ph idx="1"/>
          </p:nvPr>
        </p:nvSpPr>
        <p:spPr/>
        <p:txBody>
          <a:bodyPr/>
          <a:lstStyle/>
          <a:p>
            <a:r>
              <a:rPr lang="en-US" dirty="0" smtClean="0">
                <a:latin typeface="+mj-lt"/>
              </a:rPr>
              <a:t>Why Social Media?</a:t>
            </a:r>
          </a:p>
          <a:p>
            <a:r>
              <a:rPr lang="en-US" dirty="0" smtClean="0">
                <a:latin typeface="+mj-lt"/>
              </a:rPr>
              <a:t>Which channels are best?</a:t>
            </a:r>
          </a:p>
          <a:p>
            <a:r>
              <a:rPr lang="en-US" dirty="0" smtClean="0">
                <a:latin typeface="+mj-lt"/>
              </a:rPr>
              <a:t>Why is social media important </a:t>
            </a:r>
            <a:r>
              <a:rPr lang="en-US" dirty="0">
                <a:latin typeface="+mj-lt"/>
              </a:rPr>
              <a:t>to have as a component of your </a:t>
            </a:r>
            <a:r>
              <a:rPr lang="en-US" dirty="0" smtClean="0">
                <a:latin typeface="+mj-lt"/>
              </a:rPr>
              <a:t>business?</a:t>
            </a:r>
            <a:endParaRPr lang="en-US" dirty="0">
              <a:latin typeface="+mj-lt"/>
            </a:endParaRPr>
          </a:p>
          <a:p>
            <a:r>
              <a:rPr lang="en-US" dirty="0" smtClean="0">
                <a:latin typeface="+mj-lt"/>
              </a:rPr>
              <a:t>Answer your questions</a:t>
            </a:r>
          </a:p>
          <a:p>
            <a:endParaRPr lang="en-US" dirty="0" smtClean="0"/>
          </a:p>
          <a:p>
            <a:endParaRPr lang="en-US" dirty="0"/>
          </a:p>
        </p:txBody>
      </p:sp>
    </p:spTree>
    <p:extLst>
      <p:ext uri="{BB962C8B-B14F-4D97-AF65-F5344CB8AC3E}">
        <p14:creationId xmlns:p14="http://schemas.microsoft.com/office/powerpoint/2010/main" val="24857561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cs typeface="Open Sans"/>
              </a:rPr>
              <a:t>Facebook</a:t>
            </a:r>
            <a:br>
              <a:rPr lang="en-US" sz="3600" b="1" dirty="0" smtClean="0">
                <a:solidFill>
                  <a:srgbClr val="4E4D50"/>
                </a:solidFill>
                <a:cs typeface="Open Sans"/>
              </a:rPr>
            </a:br>
            <a:r>
              <a:rPr lang="en-US" sz="2600" i="1" dirty="0" smtClean="0">
                <a:solidFill>
                  <a:srgbClr val="4E4D50"/>
                </a:solidFill>
                <a:cs typeface="Open Sans"/>
              </a:rPr>
              <a:t>Optimizing your Page</a:t>
            </a:r>
            <a:endParaRPr lang="en-US" sz="2600" i="1" dirty="0">
              <a:solidFill>
                <a:srgbClr val="4E4D50"/>
              </a:solidFill>
              <a:cs typeface="Open Sans"/>
            </a:endParaRPr>
          </a:p>
        </p:txBody>
      </p:sp>
      <p:sp>
        <p:nvSpPr>
          <p:cNvPr id="3" name="Content Placeholder 2"/>
          <p:cNvSpPr>
            <a:spLocks noGrp="1"/>
          </p:cNvSpPr>
          <p:nvPr>
            <p:ph idx="1"/>
          </p:nvPr>
        </p:nvSpPr>
        <p:spPr>
          <a:xfrm>
            <a:off x="457200" y="1905000"/>
            <a:ext cx="8229600" cy="4038601"/>
          </a:xfrm>
        </p:spPr>
        <p:txBody>
          <a:bodyPr>
            <a:noAutofit/>
          </a:bodyPr>
          <a:lstStyle/>
          <a:p>
            <a:pPr>
              <a:lnSpc>
                <a:spcPct val="120000"/>
              </a:lnSpc>
              <a:buNone/>
            </a:pPr>
            <a:r>
              <a:rPr lang="en-US" sz="1400" dirty="0" smtClean="0">
                <a:solidFill>
                  <a:srgbClr val="4E4D50"/>
                </a:solidFill>
                <a:latin typeface="Open Sans"/>
                <a:cs typeface="Open Sans"/>
              </a:rPr>
              <a:t>	</a:t>
            </a: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p>
          <a:p>
            <a:pPr marL="0" indent="0">
              <a:lnSpc>
                <a:spcPct val="120000"/>
              </a:lnSpc>
              <a:buNone/>
            </a:pP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pic>
        <p:nvPicPr>
          <p:cNvPr id="9" name="Picture 8" descr="free-facebook-timeline-psd (1).jpg"/>
          <p:cNvPicPr>
            <a:picLocks noChangeAspect="1"/>
          </p:cNvPicPr>
          <p:nvPr/>
        </p:nvPicPr>
        <p:blipFill>
          <a:blip r:embed="rId2"/>
          <a:srcRect l="4666" t="16585" r="16667"/>
          <a:stretch>
            <a:fillRect/>
          </a:stretch>
        </p:blipFill>
        <p:spPr>
          <a:xfrm>
            <a:off x="1981200" y="1752600"/>
            <a:ext cx="4949298" cy="3559928"/>
          </a:xfrm>
          <a:prstGeom prst="rect">
            <a:avLst/>
          </a:prstGeom>
        </p:spPr>
      </p:pic>
      <p:cxnSp>
        <p:nvCxnSpPr>
          <p:cNvPr id="11" name="Straight Arrow Connector 10"/>
          <p:cNvCxnSpPr/>
          <p:nvPr/>
        </p:nvCxnSpPr>
        <p:spPr>
          <a:xfrm>
            <a:off x="990600" y="2971800"/>
            <a:ext cx="13678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85800" y="3810000"/>
            <a:ext cx="1215498"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330298" y="1417638"/>
            <a:ext cx="994302" cy="639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2667000"/>
            <a:ext cx="1596498" cy="307777"/>
          </a:xfrm>
          <a:prstGeom prst="rect">
            <a:avLst/>
          </a:prstGeom>
          <a:noFill/>
        </p:spPr>
        <p:txBody>
          <a:bodyPr wrap="square" rtlCol="0">
            <a:spAutoFit/>
          </a:bodyPr>
          <a:lstStyle/>
          <a:p>
            <a:r>
              <a:rPr lang="en-US" sz="1400" b="1" dirty="0" smtClean="0">
                <a:solidFill>
                  <a:srgbClr val="4E4D50"/>
                </a:solidFill>
                <a:latin typeface="Open Sans"/>
              </a:rPr>
              <a:t>Profile Picture</a:t>
            </a:r>
            <a:endParaRPr lang="en-US" sz="1400" b="1" dirty="0">
              <a:solidFill>
                <a:srgbClr val="4E4D50"/>
              </a:solidFill>
              <a:latin typeface="Open Sans"/>
            </a:endParaRPr>
          </a:p>
        </p:txBody>
      </p:sp>
      <p:sp>
        <p:nvSpPr>
          <p:cNvPr id="19" name="TextBox 18"/>
          <p:cNvSpPr txBox="1"/>
          <p:nvPr/>
        </p:nvSpPr>
        <p:spPr>
          <a:xfrm>
            <a:off x="6324600" y="1219200"/>
            <a:ext cx="1596498" cy="307777"/>
          </a:xfrm>
          <a:prstGeom prst="rect">
            <a:avLst/>
          </a:prstGeom>
          <a:noFill/>
        </p:spPr>
        <p:txBody>
          <a:bodyPr wrap="square" rtlCol="0">
            <a:spAutoFit/>
          </a:bodyPr>
          <a:lstStyle/>
          <a:p>
            <a:r>
              <a:rPr lang="en-US" sz="1400" b="1" dirty="0" smtClean="0">
                <a:solidFill>
                  <a:srgbClr val="4E4D50"/>
                </a:solidFill>
                <a:latin typeface="Open Sans"/>
              </a:rPr>
              <a:t>Cover Photo</a:t>
            </a:r>
            <a:endParaRPr lang="en-US" sz="1400" b="1" dirty="0">
              <a:solidFill>
                <a:srgbClr val="4E4D50"/>
              </a:solidFill>
              <a:latin typeface="Open Sans"/>
            </a:endParaRPr>
          </a:p>
        </p:txBody>
      </p:sp>
      <p:sp>
        <p:nvSpPr>
          <p:cNvPr id="20" name="TextBox 19"/>
          <p:cNvSpPr txBox="1"/>
          <p:nvPr/>
        </p:nvSpPr>
        <p:spPr>
          <a:xfrm>
            <a:off x="0" y="4569023"/>
            <a:ext cx="1596498" cy="307777"/>
          </a:xfrm>
          <a:prstGeom prst="rect">
            <a:avLst/>
          </a:prstGeom>
          <a:noFill/>
        </p:spPr>
        <p:txBody>
          <a:bodyPr wrap="square" rtlCol="0">
            <a:spAutoFit/>
          </a:bodyPr>
          <a:lstStyle/>
          <a:p>
            <a:r>
              <a:rPr lang="en-US" sz="1400" b="1" dirty="0" smtClean="0">
                <a:solidFill>
                  <a:srgbClr val="4E4D50"/>
                </a:solidFill>
                <a:latin typeface="Open Sans"/>
              </a:rPr>
              <a:t>About Section </a:t>
            </a:r>
            <a:endParaRPr lang="en-US" sz="1400" b="1" dirty="0">
              <a:solidFill>
                <a:srgbClr val="4E4D50"/>
              </a:solidFill>
              <a:latin typeface="Open Sans"/>
            </a:endParaRPr>
          </a:p>
        </p:txBody>
      </p:sp>
    </p:spTree>
    <p:extLst>
      <p:ext uri="{BB962C8B-B14F-4D97-AF65-F5344CB8AC3E}">
        <p14:creationId xmlns:p14="http://schemas.microsoft.com/office/powerpoint/2010/main" val="217919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Optimizing your Page</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914400" y="1524000"/>
            <a:ext cx="7772400" cy="5029200"/>
          </a:xfrm>
        </p:spPr>
        <p:txBody>
          <a:bodyPr>
            <a:noAutofit/>
          </a:bodyPr>
          <a:lstStyle/>
          <a:p>
            <a:pPr>
              <a:lnSpc>
                <a:spcPct val="120000"/>
              </a:lnSpc>
              <a:buNone/>
            </a:pPr>
            <a:r>
              <a:rPr lang="en-US" sz="1400" b="1" dirty="0" smtClean="0">
                <a:latin typeface="+mj-lt"/>
                <a:cs typeface="Open Sans"/>
              </a:rPr>
              <a:t>ABOUT SECTION</a:t>
            </a:r>
          </a:p>
          <a:p>
            <a:pPr>
              <a:lnSpc>
                <a:spcPct val="120000"/>
              </a:lnSpc>
              <a:buNone/>
            </a:pPr>
            <a:r>
              <a:rPr lang="en-US" sz="1400" b="1" dirty="0" smtClean="0">
                <a:latin typeface="+mj-lt"/>
                <a:cs typeface="Open Sans"/>
              </a:rPr>
              <a:t>	</a:t>
            </a:r>
            <a:r>
              <a:rPr lang="en-US" sz="1400" dirty="0" smtClean="0">
                <a:latin typeface="+mj-lt"/>
                <a:cs typeface="Open Sans"/>
              </a:rPr>
              <a:t>- Description of your business and your website address </a:t>
            </a:r>
          </a:p>
          <a:p>
            <a:pPr>
              <a:lnSpc>
                <a:spcPct val="120000"/>
              </a:lnSpc>
              <a:buNone/>
            </a:pPr>
            <a:r>
              <a:rPr lang="en-US" sz="1400" dirty="0" smtClean="0">
                <a:latin typeface="+mj-lt"/>
                <a:cs typeface="Open Sans"/>
              </a:rPr>
              <a:t>	- Include what your business does, what industries it serves and what its mission is</a:t>
            </a:r>
          </a:p>
          <a:p>
            <a:pPr>
              <a:lnSpc>
                <a:spcPct val="120000"/>
              </a:lnSpc>
              <a:buNone/>
            </a:pPr>
            <a:endParaRPr lang="en-US" sz="1400" b="1" dirty="0" smtClean="0">
              <a:latin typeface="+mj-lt"/>
              <a:cs typeface="Open Sans"/>
            </a:endParaRPr>
          </a:p>
          <a:p>
            <a:pPr>
              <a:lnSpc>
                <a:spcPct val="120000"/>
              </a:lnSpc>
              <a:buNone/>
            </a:pPr>
            <a:r>
              <a:rPr lang="en-US" sz="1400" b="1" dirty="0" smtClean="0">
                <a:latin typeface="+mj-lt"/>
                <a:cs typeface="Open Sans"/>
              </a:rPr>
              <a:t>PROFILE PICTURE: </a:t>
            </a:r>
          </a:p>
          <a:p>
            <a:pPr>
              <a:lnSpc>
                <a:spcPct val="120000"/>
              </a:lnSpc>
              <a:buNone/>
            </a:pPr>
            <a:r>
              <a:rPr lang="en-US" sz="1400" dirty="0" smtClean="0">
                <a:latin typeface="+mj-lt"/>
                <a:cs typeface="Open Sans"/>
              </a:rPr>
              <a:t>Dimensions: 180x180 pixels cropped to fit a square (company logo is ideal)</a:t>
            </a:r>
          </a:p>
          <a:p>
            <a:pPr>
              <a:lnSpc>
                <a:spcPct val="120000"/>
              </a:lnSpc>
              <a:buNone/>
            </a:pPr>
            <a:r>
              <a:rPr lang="en-US" sz="1400" dirty="0" smtClean="0">
                <a:latin typeface="+mj-lt"/>
                <a:cs typeface="Open Sans"/>
              </a:rPr>
              <a:t>In the description section about your profile picture, include a statement about your business and your website URL</a:t>
            </a:r>
          </a:p>
          <a:p>
            <a:pPr>
              <a:lnSpc>
                <a:spcPct val="120000"/>
              </a:lnSpc>
              <a:buNone/>
            </a:pPr>
            <a:endParaRPr lang="en-US" sz="1400" dirty="0" smtClean="0">
              <a:latin typeface="+mj-lt"/>
              <a:cs typeface="Open Sans"/>
            </a:endParaRPr>
          </a:p>
          <a:p>
            <a:pPr>
              <a:lnSpc>
                <a:spcPct val="120000"/>
              </a:lnSpc>
              <a:buNone/>
            </a:pPr>
            <a:r>
              <a:rPr lang="en-US" sz="1400" b="1" dirty="0" smtClean="0">
                <a:latin typeface="+mj-lt"/>
                <a:cs typeface="Open Sans"/>
              </a:rPr>
              <a:t>COVER PHOTO</a:t>
            </a:r>
          </a:p>
          <a:p>
            <a:pPr>
              <a:lnSpc>
                <a:spcPct val="120000"/>
              </a:lnSpc>
              <a:buNone/>
            </a:pPr>
            <a:r>
              <a:rPr lang="en-US" sz="1400" dirty="0" smtClean="0">
                <a:latin typeface="+mj-lt"/>
                <a:cs typeface="Open Sans"/>
              </a:rPr>
              <a:t>Dimensions: RGB JPG file that is 851 pixels wide by 315 pixels tall </a:t>
            </a:r>
          </a:p>
          <a:p>
            <a:pPr>
              <a:lnSpc>
                <a:spcPct val="120000"/>
              </a:lnSpc>
              <a:buNone/>
            </a:pPr>
            <a:r>
              <a:rPr lang="en-US" sz="1400" dirty="0" smtClean="0">
                <a:latin typeface="+mj-lt"/>
                <a:cs typeface="Open Sans"/>
              </a:rPr>
              <a:t>Should be relevant to your business or the industry that your business operates in and be changed on a monthly/bi-monthly basis </a:t>
            </a:r>
          </a:p>
          <a:p>
            <a:pPr>
              <a:lnSpc>
                <a:spcPct val="120000"/>
              </a:lnSpc>
              <a:buNone/>
            </a:pPr>
            <a:r>
              <a:rPr lang="en-US" sz="1400" dirty="0" smtClean="0">
                <a:latin typeface="+mj-lt"/>
                <a:cs typeface="Open Sans"/>
              </a:rPr>
              <a:t> Include calls to action via text overlay with your phone number, website URL, etc.</a:t>
            </a:r>
          </a:p>
          <a:p>
            <a:pPr>
              <a:lnSpc>
                <a:spcPct val="120000"/>
              </a:lnSpc>
              <a:buNone/>
            </a:pPr>
            <a:r>
              <a:rPr lang="en-US" sz="1400" dirty="0" smtClean="0">
                <a:latin typeface="+mj-lt"/>
                <a:cs typeface="Open Sans"/>
              </a:rPr>
              <a:t>	Save image as a PNG file is using a text overlay instead of a JPG</a:t>
            </a:r>
          </a:p>
          <a:p>
            <a:pPr>
              <a:lnSpc>
                <a:spcPct val="120000"/>
              </a:lnSpc>
              <a:buNone/>
            </a:pPr>
            <a:r>
              <a:rPr lang="en-US" sz="1400" dirty="0" smtClean="0">
                <a:latin typeface="+mj-lt"/>
                <a:cs typeface="Open Sans"/>
              </a:rPr>
              <a:t>Cover photo is </a:t>
            </a:r>
            <a:r>
              <a:rPr lang="en-US" sz="1400" b="1" dirty="0" smtClean="0">
                <a:latin typeface="+mj-lt"/>
                <a:cs typeface="Open Sans"/>
              </a:rPr>
              <a:t>not</a:t>
            </a:r>
            <a:r>
              <a:rPr lang="en-US" sz="1400" dirty="0" smtClean="0">
                <a:latin typeface="+mj-lt"/>
                <a:cs typeface="Open Sans"/>
              </a:rPr>
              <a:t> displayed on Smartphones	</a:t>
            </a: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p>
          <a:p>
            <a:pPr marL="0" indent="0">
              <a:lnSpc>
                <a:spcPct val="120000"/>
              </a:lnSpc>
              <a:buNone/>
            </a:pP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pic>
        <p:nvPicPr>
          <p:cNvPr id="7" name="Picture 6" descr="images.jpg"/>
          <p:cNvPicPr>
            <a:picLocks noChangeAspect="1"/>
          </p:cNvPicPr>
          <p:nvPr/>
        </p:nvPicPr>
        <p:blipFill>
          <a:blip r:embed="rId2"/>
          <a:stretch>
            <a:fillRect/>
          </a:stretch>
        </p:blipFill>
        <p:spPr>
          <a:xfrm>
            <a:off x="314324" y="1600200"/>
            <a:ext cx="447676" cy="447676"/>
          </a:xfrm>
          <a:prstGeom prst="rect">
            <a:avLst/>
          </a:prstGeom>
        </p:spPr>
      </p:pic>
      <p:pic>
        <p:nvPicPr>
          <p:cNvPr id="9" name="Picture 8" descr="images.jpg"/>
          <p:cNvPicPr>
            <a:picLocks noChangeAspect="1"/>
          </p:cNvPicPr>
          <p:nvPr/>
        </p:nvPicPr>
        <p:blipFill>
          <a:blip r:embed="rId2"/>
          <a:stretch>
            <a:fillRect/>
          </a:stretch>
        </p:blipFill>
        <p:spPr>
          <a:xfrm>
            <a:off x="314324" y="2743200"/>
            <a:ext cx="447676" cy="447676"/>
          </a:xfrm>
          <a:prstGeom prst="rect">
            <a:avLst/>
          </a:prstGeom>
        </p:spPr>
      </p:pic>
      <p:pic>
        <p:nvPicPr>
          <p:cNvPr id="10" name="Picture 9" descr="images.jpg"/>
          <p:cNvPicPr>
            <a:picLocks noChangeAspect="1"/>
          </p:cNvPicPr>
          <p:nvPr/>
        </p:nvPicPr>
        <p:blipFill>
          <a:blip r:embed="rId2"/>
          <a:stretch>
            <a:fillRect/>
          </a:stretch>
        </p:blipFill>
        <p:spPr>
          <a:xfrm>
            <a:off x="314324" y="4142521"/>
            <a:ext cx="447676" cy="447676"/>
          </a:xfrm>
          <a:prstGeom prst="rect">
            <a:avLst/>
          </a:prstGeom>
        </p:spPr>
      </p:pic>
    </p:spTree>
    <p:extLst>
      <p:ext uri="{BB962C8B-B14F-4D97-AF65-F5344CB8AC3E}">
        <p14:creationId xmlns:p14="http://schemas.microsoft.com/office/powerpoint/2010/main" val="49064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d_key.png"/>
          <p:cNvPicPr>
            <a:picLocks noChangeAspect="1"/>
          </p:cNvPicPr>
          <p:nvPr/>
        </p:nvPicPr>
        <p:blipFill>
          <a:blip r:embed="rId2"/>
          <a:stretch>
            <a:fillRect/>
          </a:stretch>
        </p:blipFill>
        <p:spPr>
          <a:xfrm>
            <a:off x="2971800" y="846138"/>
            <a:ext cx="2819409" cy="2819404"/>
          </a:xfrm>
          <a:prstGeom prst="rect">
            <a:avLst/>
          </a:prstGeom>
        </p:spPr>
      </p:pic>
      <p:sp>
        <p:nvSpPr>
          <p:cNvPr id="3" name="Content Placeholder 2"/>
          <p:cNvSpPr>
            <a:spLocks noGrp="1"/>
          </p:cNvSpPr>
          <p:nvPr>
            <p:ph idx="1"/>
          </p:nvPr>
        </p:nvSpPr>
        <p:spPr>
          <a:xfrm>
            <a:off x="228600" y="1524000"/>
            <a:ext cx="8686800" cy="4419600"/>
          </a:xfrm>
        </p:spPr>
        <p:txBody>
          <a:bodyPr>
            <a:noAutofit/>
          </a:bodyPr>
          <a:lstStyle/>
          <a:p>
            <a:pPr algn="ctr">
              <a:lnSpc>
                <a:spcPct val="120000"/>
              </a:lnSpc>
              <a:buNone/>
            </a:pPr>
            <a:r>
              <a:rPr lang="en-US" sz="2400" b="1" dirty="0" smtClean="0">
                <a:latin typeface="+mj-lt"/>
                <a:cs typeface="Open Sans"/>
              </a:rPr>
              <a:t>CONTENT IS KEY</a:t>
            </a:r>
          </a:p>
          <a:p>
            <a:pPr>
              <a:lnSpc>
                <a:spcPct val="120000"/>
              </a:lnSpc>
              <a:buNone/>
            </a:pPr>
            <a:endParaRPr lang="en-US" sz="1400" b="1" dirty="0" smtClean="0">
              <a:latin typeface="+mj-lt"/>
              <a:cs typeface="Open Sans"/>
            </a:endParaRPr>
          </a:p>
          <a:p>
            <a:pPr>
              <a:lnSpc>
                <a:spcPct val="120000"/>
              </a:lnSpc>
              <a:buNone/>
            </a:pPr>
            <a:endParaRPr lang="en-US" sz="1400" b="1" dirty="0" smtClean="0">
              <a:latin typeface="+mj-lt"/>
              <a:cs typeface="Open Sans"/>
            </a:endParaRPr>
          </a:p>
          <a:p>
            <a:pPr>
              <a:lnSpc>
                <a:spcPct val="120000"/>
              </a:lnSpc>
              <a:buNone/>
            </a:pPr>
            <a:endParaRPr lang="en-US" sz="1400" b="1" dirty="0" smtClean="0">
              <a:latin typeface="+mj-lt"/>
              <a:cs typeface="Open Sans"/>
            </a:endParaRPr>
          </a:p>
          <a:p>
            <a:pPr>
              <a:lnSpc>
                <a:spcPct val="120000"/>
              </a:lnSpc>
            </a:pPr>
            <a:r>
              <a:rPr lang="en-US" sz="2000" dirty="0" smtClean="0">
                <a:latin typeface="+mj-lt"/>
                <a:cs typeface="Open Sans"/>
              </a:rPr>
              <a:t>As a business, it is important to remain focused on the quality of your content</a:t>
            </a:r>
          </a:p>
          <a:p>
            <a:pPr>
              <a:lnSpc>
                <a:spcPct val="120000"/>
              </a:lnSpc>
            </a:pPr>
            <a:r>
              <a:rPr lang="en-US" sz="2000" dirty="0" smtClean="0">
                <a:latin typeface="+mj-lt"/>
                <a:cs typeface="Open Sans"/>
              </a:rPr>
              <a:t>Examples of potential posts:</a:t>
            </a:r>
          </a:p>
          <a:p>
            <a:pPr lvl="1">
              <a:lnSpc>
                <a:spcPct val="120000"/>
              </a:lnSpc>
            </a:pPr>
            <a:r>
              <a:rPr lang="en-US" sz="1800" i="1" dirty="0">
                <a:latin typeface="+mj-lt"/>
                <a:cs typeface="Open Sans"/>
              </a:rPr>
              <a:t>W</a:t>
            </a:r>
            <a:r>
              <a:rPr lang="en-US" sz="1800" i="1" dirty="0" smtClean="0">
                <a:latin typeface="+mj-lt"/>
                <a:cs typeface="Open Sans"/>
              </a:rPr>
              <a:t>hat can or cannot be recycled</a:t>
            </a:r>
          </a:p>
          <a:p>
            <a:pPr lvl="1">
              <a:lnSpc>
                <a:spcPct val="120000"/>
              </a:lnSpc>
            </a:pPr>
            <a:r>
              <a:rPr lang="en-US" sz="1800" i="1" dirty="0" smtClean="0">
                <a:latin typeface="+mj-lt"/>
                <a:cs typeface="Open Sans"/>
              </a:rPr>
              <a:t>Recycling DIY projects</a:t>
            </a:r>
          </a:p>
          <a:p>
            <a:pPr lvl="1">
              <a:lnSpc>
                <a:spcPct val="120000"/>
              </a:lnSpc>
            </a:pPr>
            <a:r>
              <a:rPr lang="en-US" sz="1800" i="1" dirty="0" smtClean="0">
                <a:latin typeface="+mj-lt"/>
                <a:cs typeface="Open Sans"/>
              </a:rPr>
              <a:t>How to make recycling easier</a:t>
            </a:r>
          </a:p>
          <a:p>
            <a:pPr lvl="1">
              <a:lnSpc>
                <a:spcPct val="120000"/>
              </a:lnSpc>
            </a:pPr>
            <a:r>
              <a:rPr lang="en-US" sz="1800" i="1" dirty="0" smtClean="0">
                <a:latin typeface="+mj-lt"/>
                <a:cs typeface="Open Sans"/>
              </a:rPr>
              <a:t>New Hires </a:t>
            </a:r>
          </a:p>
          <a:p>
            <a:pPr lvl="1">
              <a:lnSpc>
                <a:spcPct val="120000"/>
              </a:lnSpc>
            </a:pPr>
            <a:r>
              <a:rPr lang="en-US" sz="1800" i="1" dirty="0" smtClean="0">
                <a:latin typeface="+mj-lt"/>
                <a:cs typeface="Open Sans"/>
              </a:rPr>
              <a:t>Employee involvement in the community</a:t>
            </a:r>
            <a:endParaRPr lang="en-US" sz="1800" dirty="0" smtClean="0">
              <a:latin typeface="+mj-lt"/>
              <a:cs typeface="Open Sans"/>
            </a:endParaRPr>
          </a:p>
          <a:p>
            <a:pPr>
              <a:lnSpc>
                <a:spcPct val="120000"/>
              </a:lnSpc>
              <a:buNone/>
            </a:pPr>
            <a:endParaRPr lang="en-US" sz="1400" b="1" dirty="0" smtClean="0">
              <a:latin typeface="+mj-lt"/>
              <a:cs typeface="Open Sans"/>
            </a:endParaRPr>
          </a:p>
          <a:p>
            <a:pPr marL="0" indent="0" algn="ctr">
              <a:buNone/>
            </a:pPr>
            <a:endParaRPr lang="en-US" sz="1800" dirty="0" smtClean="0">
              <a:latin typeface="+mj-lt"/>
            </a:endParaRPr>
          </a:p>
          <a:p>
            <a:pPr>
              <a:lnSpc>
                <a:spcPct val="120000"/>
              </a:lnSpc>
              <a:buNone/>
            </a:pPr>
            <a:r>
              <a:rPr lang="en-US" sz="1400" dirty="0" smtClean="0">
                <a:latin typeface="+mj-lt"/>
                <a:cs typeface="Open Sans"/>
              </a:rPr>
              <a:t>		</a:t>
            </a:r>
          </a:p>
          <a:p>
            <a:pPr>
              <a:lnSpc>
                <a:spcPct val="120000"/>
              </a:lnSpc>
              <a:buNone/>
            </a:pPr>
            <a:endParaRPr lang="en-US" sz="1400" dirty="0" smtClean="0">
              <a:latin typeface="+mj-lt"/>
              <a:cs typeface="Open Sans"/>
            </a:endParaRPr>
          </a:p>
          <a:p>
            <a:pPr>
              <a:lnSpc>
                <a:spcPct val="120000"/>
              </a:lnSpc>
              <a:buNone/>
            </a:pPr>
            <a:endParaRPr lang="en-US" sz="1400" dirty="0" smtClean="0">
              <a:latin typeface="+mj-lt"/>
              <a:cs typeface="Open Sans"/>
            </a:endParaRPr>
          </a:p>
          <a:p>
            <a:pPr>
              <a:lnSpc>
                <a:spcPct val="120000"/>
              </a:lnSpc>
              <a:buNone/>
            </a:pPr>
            <a:endParaRPr lang="en-US" sz="1400" dirty="0" smtClean="0">
              <a:latin typeface="+mj-lt"/>
              <a:cs typeface="Open Sans"/>
            </a:endParaRPr>
          </a:p>
          <a:p>
            <a:pPr>
              <a:lnSpc>
                <a:spcPct val="120000"/>
              </a:lnSpc>
              <a:buNone/>
            </a:pPr>
            <a:endParaRPr lang="en-US" sz="1400" b="1" dirty="0" smtClean="0">
              <a:latin typeface="+mj-lt"/>
              <a:cs typeface="Open Sans"/>
            </a:endParaRPr>
          </a:p>
          <a:p>
            <a:pPr>
              <a:lnSpc>
                <a:spcPct val="120000"/>
              </a:lnSpc>
              <a:buNone/>
            </a:pPr>
            <a:endParaRPr lang="en-US" sz="1400" dirty="0" smtClean="0">
              <a:latin typeface="+mj-lt"/>
              <a:cs typeface="Open Sans"/>
            </a:endParaRPr>
          </a:p>
          <a:p>
            <a:pPr marL="0" indent="0">
              <a:lnSpc>
                <a:spcPct val="120000"/>
              </a:lnSpc>
              <a:buNone/>
            </a:pPr>
            <a:endParaRPr lang="en-US" sz="1400" dirty="0" smtClean="0">
              <a:latin typeface="+mj-lt"/>
              <a:cs typeface="Open Sans"/>
            </a:endParaRPr>
          </a:p>
          <a:p>
            <a:pPr marL="0" indent="0">
              <a:lnSpc>
                <a:spcPct val="120000"/>
              </a:lnSpc>
              <a:buNone/>
            </a:pPr>
            <a:r>
              <a:rPr lang="en-US" sz="1400" dirty="0" smtClean="0">
                <a:latin typeface="+mj-lt"/>
                <a:cs typeface="Open Sans"/>
              </a:rPr>
              <a:t>	</a:t>
            </a:r>
            <a:endParaRPr lang="en-US" sz="1400" dirty="0">
              <a:latin typeface="+mj-lt"/>
              <a:cs typeface="Open Sans"/>
            </a:endParaRPr>
          </a:p>
          <a:p>
            <a:pPr marL="0" indent="0">
              <a:lnSpc>
                <a:spcPct val="120000"/>
              </a:lnSpc>
              <a:buNone/>
            </a:pPr>
            <a:endParaRPr lang="en-US" sz="1400" dirty="0">
              <a:latin typeface="+mj-lt"/>
              <a:cs typeface="Open Sans"/>
            </a:endParaRPr>
          </a:p>
          <a:p>
            <a:pPr marL="0" indent="0">
              <a:buNone/>
            </a:pPr>
            <a:r>
              <a:rPr lang="en-US" sz="1400" b="1" dirty="0">
                <a:latin typeface="+mj-lt"/>
                <a:cs typeface="Open Sans"/>
              </a:rPr>
              <a:t> </a:t>
            </a:r>
            <a:endParaRPr lang="en-US" sz="1400" dirty="0">
              <a:latin typeface="+mj-lt"/>
              <a:cs typeface="Open Sans"/>
            </a:endParaRPr>
          </a:p>
          <a:p>
            <a:pPr marL="0" indent="0">
              <a:buNone/>
            </a:pPr>
            <a:endParaRPr lang="en-US" sz="1400" dirty="0">
              <a:latin typeface="+mj-lt"/>
              <a:cs typeface="Open Sans"/>
            </a:endParaRPr>
          </a:p>
          <a:p>
            <a:pPr marL="0" indent="0">
              <a:buNone/>
            </a:pPr>
            <a:endParaRPr lang="en-US" sz="1400" dirty="0">
              <a:latin typeface="+mj-lt"/>
              <a:cs typeface="Open Sans"/>
            </a:endParaRPr>
          </a:p>
          <a:p>
            <a:endParaRPr lang="en-US" sz="1400" dirty="0">
              <a:latin typeface="+mj-lt"/>
              <a:cs typeface="Open Sans"/>
            </a:endParaRPr>
          </a:p>
        </p:txBody>
      </p:sp>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Content</a:t>
            </a:r>
            <a:endParaRPr lang="en-US" sz="2600" i="1" dirty="0">
              <a:solidFill>
                <a:srgbClr val="4E4D50"/>
              </a:solidFill>
              <a:latin typeface="Open Sans"/>
              <a:cs typeface="Open Sans"/>
            </a:endParaRPr>
          </a:p>
        </p:txBody>
      </p:sp>
    </p:spTree>
    <p:extLst>
      <p:ext uri="{BB962C8B-B14F-4D97-AF65-F5344CB8AC3E}">
        <p14:creationId xmlns:p14="http://schemas.microsoft.com/office/powerpoint/2010/main" val="34131030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Content - Hashtags</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685800" y="1772209"/>
            <a:ext cx="7924800" cy="4038601"/>
          </a:xfrm>
        </p:spPr>
        <p:txBody>
          <a:bodyPr>
            <a:noAutofit/>
          </a:bodyPr>
          <a:lstStyle/>
          <a:p>
            <a:pPr marL="0" indent="0">
              <a:buNone/>
            </a:pPr>
            <a:r>
              <a:rPr lang="en-US" sz="1600" dirty="0" smtClean="0">
                <a:latin typeface="+mj-lt"/>
              </a:rPr>
              <a:t>Hashtags are the short links preceded by the pound sign (#) and are an integral way the online audience communicates.</a:t>
            </a:r>
          </a:p>
          <a:p>
            <a:pPr marL="0" indent="0">
              <a:buNone/>
            </a:pPr>
            <a:endParaRPr lang="en-US" sz="1600" dirty="0" smtClean="0">
              <a:latin typeface="+mj-lt"/>
            </a:endParaRPr>
          </a:p>
          <a:p>
            <a:pPr marL="0" indent="0">
              <a:buNone/>
            </a:pPr>
            <a:r>
              <a:rPr lang="en-US" sz="1600" dirty="0" smtClean="0">
                <a:latin typeface="+mj-lt"/>
              </a:rPr>
              <a:t>Hashtags were born on Twitter but are also used on Facebook, Instagram, Google+, Tumblr and Pinterest.  Facebook added hashtag support in June 2013. Clicking on Facebook hashtags will take you to a list of posts containing the same hashtag. The results are not limited to people you know.</a:t>
            </a:r>
          </a:p>
          <a:p>
            <a:pPr>
              <a:buNone/>
            </a:pPr>
            <a:endParaRPr lang="en-US" sz="1600" dirty="0" smtClean="0">
              <a:latin typeface="+mj-lt"/>
            </a:endParaRPr>
          </a:p>
          <a:p>
            <a:pPr>
              <a:buNone/>
            </a:pPr>
            <a:r>
              <a:rPr lang="en-US" sz="1600" dirty="0" smtClean="0">
                <a:latin typeface="+mj-lt"/>
              </a:rPr>
              <a:t>Grit recommends only using hashtags for </a:t>
            </a:r>
            <a:r>
              <a:rPr lang="en-US" sz="1600" b="1" dirty="0" smtClean="0">
                <a:latin typeface="+mj-lt"/>
              </a:rPr>
              <a:t>1-3 words </a:t>
            </a:r>
            <a:r>
              <a:rPr lang="en-US" sz="1600" dirty="0" smtClean="0">
                <a:latin typeface="+mj-lt"/>
              </a:rPr>
              <a:t>per post</a:t>
            </a:r>
          </a:p>
          <a:p>
            <a:pPr>
              <a:buNone/>
            </a:pPr>
            <a:r>
              <a:rPr lang="en-US" sz="1600" dirty="0" smtClean="0">
                <a:latin typeface="+mj-lt"/>
              </a:rPr>
              <a:t>	Post should be simple and filled with content to direct the user back to your website or link that you are promoting.</a:t>
            </a:r>
          </a:p>
          <a:p>
            <a:pPr marL="0" indent="0">
              <a:buNone/>
            </a:pPr>
            <a:endParaRPr lang="en-US" sz="1600" dirty="0" smtClean="0">
              <a:latin typeface="+mj-lt"/>
            </a:endParaRPr>
          </a:p>
          <a:p>
            <a:pPr>
              <a:buNone/>
            </a:pPr>
            <a:r>
              <a:rPr lang="en-US" sz="1600" dirty="0" smtClean="0">
                <a:latin typeface="+mj-lt"/>
              </a:rPr>
              <a:t>When possible, follow trends and see what hashtags are trending. Use them if they are relevant to your business.  Examples include #ThrowbackThursday or #FF</a:t>
            </a:r>
          </a:p>
          <a:p>
            <a:pPr marL="0" indent="0">
              <a:buNone/>
            </a:pPr>
            <a:endParaRPr lang="en-US" sz="1800" dirty="0" smtClean="0"/>
          </a:p>
          <a:p>
            <a:pPr>
              <a:lnSpc>
                <a:spcPct val="120000"/>
              </a:lnSpc>
              <a:buNone/>
            </a:pPr>
            <a:r>
              <a:rPr lang="en-US" sz="1400" dirty="0" smtClean="0">
                <a:solidFill>
                  <a:srgbClr val="4E4D50"/>
                </a:solidFill>
                <a:latin typeface="Open Sans"/>
                <a:cs typeface="Open Sans"/>
              </a:rPr>
              <a:t>		</a:t>
            </a: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b="1"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endParaRPr lang="en-US" sz="1400" dirty="0">
              <a:solidFill>
                <a:srgbClr val="4E4D50"/>
              </a:solidFill>
              <a:latin typeface="Open Sans"/>
              <a:cs typeface="Open Sans"/>
            </a:endParaRPr>
          </a:p>
          <a:p>
            <a:pPr marL="0" indent="0">
              <a:lnSpc>
                <a:spcPct val="120000"/>
              </a:lnSpc>
              <a:buNone/>
            </a:pPr>
            <a:endParaRPr lang="en-US" sz="1400" dirty="0">
              <a:solidFill>
                <a:srgbClr val="4E4D50"/>
              </a:solidFill>
              <a:latin typeface="Open Sans"/>
              <a:cs typeface="Open Sans"/>
            </a:endParaRPr>
          </a:p>
          <a:p>
            <a:pPr marL="0" indent="0">
              <a:buNone/>
            </a:pPr>
            <a:r>
              <a:rPr lang="en-US" sz="1400" b="1" dirty="0">
                <a:latin typeface="Open Sans"/>
                <a:cs typeface="Open Sans"/>
              </a:rPr>
              <a:t> </a:t>
            </a: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pic>
        <p:nvPicPr>
          <p:cNvPr id="4" name="Picture 3" descr="images.png"/>
          <p:cNvPicPr>
            <a:picLocks noChangeAspect="1"/>
          </p:cNvPicPr>
          <p:nvPr/>
        </p:nvPicPr>
        <p:blipFill>
          <a:blip r:embed="rId2"/>
          <a:stretch>
            <a:fillRect/>
          </a:stretch>
        </p:blipFill>
        <p:spPr>
          <a:xfrm>
            <a:off x="228600" y="1772209"/>
            <a:ext cx="457200" cy="420221"/>
          </a:xfrm>
          <a:prstGeom prst="rect">
            <a:avLst/>
          </a:prstGeom>
        </p:spPr>
      </p:pic>
      <p:pic>
        <p:nvPicPr>
          <p:cNvPr id="5" name="Picture 4" descr="images.png"/>
          <p:cNvPicPr>
            <a:picLocks noChangeAspect="1"/>
          </p:cNvPicPr>
          <p:nvPr/>
        </p:nvPicPr>
        <p:blipFill>
          <a:blip r:embed="rId2"/>
          <a:stretch>
            <a:fillRect/>
          </a:stretch>
        </p:blipFill>
        <p:spPr>
          <a:xfrm>
            <a:off x="228600" y="2562933"/>
            <a:ext cx="457200" cy="420221"/>
          </a:xfrm>
          <a:prstGeom prst="rect">
            <a:avLst/>
          </a:prstGeom>
        </p:spPr>
      </p:pic>
      <p:pic>
        <p:nvPicPr>
          <p:cNvPr id="6" name="Picture 5" descr="images.png"/>
          <p:cNvPicPr>
            <a:picLocks noChangeAspect="1"/>
          </p:cNvPicPr>
          <p:nvPr/>
        </p:nvPicPr>
        <p:blipFill>
          <a:blip r:embed="rId2"/>
          <a:stretch>
            <a:fillRect/>
          </a:stretch>
        </p:blipFill>
        <p:spPr>
          <a:xfrm>
            <a:off x="254758" y="3801745"/>
            <a:ext cx="457200" cy="420221"/>
          </a:xfrm>
          <a:prstGeom prst="rect">
            <a:avLst/>
          </a:prstGeom>
        </p:spPr>
      </p:pic>
      <p:pic>
        <p:nvPicPr>
          <p:cNvPr id="7" name="Picture 6" descr="images.png"/>
          <p:cNvPicPr>
            <a:picLocks noChangeAspect="1"/>
          </p:cNvPicPr>
          <p:nvPr/>
        </p:nvPicPr>
        <p:blipFill>
          <a:blip r:embed="rId2"/>
          <a:stretch>
            <a:fillRect/>
          </a:stretch>
        </p:blipFill>
        <p:spPr>
          <a:xfrm>
            <a:off x="279210" y="4948984"/>
            <a:ext cx="457200" cy="420221"/>
          </a:xfrm>
          <a:prstGeom prst="rect">
            <a:avLst/>
          </a:prstGeom>
        </p:spPr>
      </p:pic>
    </p:spTree>
    <p:extLst>
      <p:ext uri="{BB962C8B-B14F-4D97-AF65-F5344CB8AC3E}">
        <p14:creationId xmlns:p14="http://schemas.microsoft.com/office/powerpoint/2010/main" val="31502929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Promoting social media presence</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143203" y="1981199"/>
            <a:ext cx="8686800" cy="4038601"/>
          </a:xfrm>
        </p:spPr>
        <p:txBody>
          <a:bodyPr>
            <a:noAutofit/>
          </a:bodyPr>
          <a:lstStyle/>
          <a:p>
            <a:pPr marL="0" indent="0">
              <a:buNone/>
            </a:pPr>
            <a:r>
              <a:rPr lang="en-US" sz="2400" b="1" dirty="0" smtClean="0">
                <a:solidFill>
                  <a:srgbClr val="4E4D50"/>
                </a:solidFill>
                <a:latin typeface="Open Sans"/>
              </a:rPr>
              <a:t>Achieve engagement through: </a:t>
            </a:r>
          </a:p>
          <a:p>
            <a:pPr marL="0" indent="0"/>
            <a:r>
              <a:rPr lang="en-US" sz="2400" dirty="0" smtClean="0">
                <a:solidFill>
                  <a:srgbClr val="4E4D50"/>
                </a:solidFill>
                <a:latin typeface="Open Sans"/>
              </a:rPr>
              <a:t> Post frequency</a:t>
            </a:r>
          </a:p>
          <a:p>
            <a:pPr marL="0" indent="0"/>
            <a:r>
              <a:rPr lang="en-US" sz="2400" dirty="0" smtClean="0">
                <a:solidFill>
                  <a:srgbClr val="4E4D50"/>
                </a:solidFill>
                <a:latin typeface="Open Sans"/>
              </a:rPr>
              <a:t> Business posts</a:t>
            </a:r>
          </a:p>
          <a:p>
            <a:pPr marL="0" indent="0"/>
            <a:r>
              <a:rPr lang="en-US" sz="2400" dirty="0" smtClean="0">
                <a:solidFill>
                  <a:srgbClr val="4E4D50"/>
                </a:solidFill>
                <a:latin typeface="Open Sans"/>
              </a:rPr>
              <a:t> Photos</a:t>
            </a:r>
          </a:p>
          <a:p>
            <a:pPr marL="0" indent="0"/>
            <a:r>
              <a:rPr lang="en-US" sz="2400" dirty="0" smtClean="0">
                <a:solidFill>
                  <a:srgbClr val="4E4D50"/>
                </a:solidFill>
                <a:latin typeface="Open Sans"/>
              </a:rPr>
              <a:t> Length of post</a:t>
            </a:r>
          </a:p>
          <a:p>
            <a:pPr marL="0" indent="0"/>
            <a:r>
              <a:rPr lang="en-US" sz="2400" dirty="0" smtClean="0">
                <a:solidFill>
                  <a:srgbClr val="4E4D50"/>
                </a:solidFill>
                <a:latin typeface="Open Sans"/>
              </a:rPr>
              <a:t> How the post looks visually</a:t>
            </a:r>
          </a:p>
          <a:p>
            <a:pPr marL="0" indent="0">
              <a:buNone/>
            </a:pPr>
            <a:endParaRPr lang="en-US" sz="1800" dirty="0" smtClean="0"/>
          </a:p>
          <a:p>
            <a:pPr>
              <a:lnSpc>
                <a:spcPct val="120000"/>
              </a:lnSpc>
              <a:buNone/>
            </a:pPr>
            <a:r>
              <a:rPr lang="en-US" sz="1400" dirty="0" smtClean="0">
                <a:solidFill>
                  <a:srgbClr val="4E4D50"/>
                </a:solidFill>
                <a:latin typeface="Open Sans"/>
                <a:cs typeface="Open Sans"/>
              </a:rPr>
              <a:t>		</a:t>
            </a: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b="1"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endParaRPr lang="en-US" sz="1400" dirty="0">
              <a:solidFill>
                <a:srgbClr val="4E4D50"/>
              </a:solidFill>
              <a:latin typeface="Open Sans"/>
              <a:cs typeface="Open Sans"/>
            </a:endParaRPr>
          </a:p>
          <a:p>
            <a:pPr marL="0" indent="0">
              <a:lnSpc>
                <a:spcPct val="120000"/>
              </a:lnSpc>
              <a:buNone/>
            </a:pPr>
            <a:endParaRPr lang="en-US" sz="1400" dirty="0">
              <a:solidFill>
                <a:srgbClr val="4E4D50"/>
              </a:solidFill>
              <a:latin typeface="Open Sans"/>
              <a:cs typeface="Open Sans"/>
            </a:endParaRPr>
          </a:p>
          <a:p>
            <a:pPr marL="0" indent="0">
              <a:buNone/>
            </a:pPr>
            <a:r>
              <a:rPr lang="en-US" sz="1400" b="1" dirty="0">
                <a:latin typeface="Open Sans"/>
                <a:cs typeface="Open Sans"/>
              </a:rPr>
              <a:t> </a:t>
            </a: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514600"/>
            <a:ext cx="4876800" cy="3327699"/>
          </a:xfrm>
          <a:prstGeom prst="rect">
            <a:avLst/>
          </a:prstGeom>
        </p:spPr>
      </p:pic>
    </p:spTree>
    <p:extLst>
      <p:ext uri="{BB962C8B-B14F-4D97-AF65-F5344CB8AC3E}">
        <p14:creationId xmlns:p14="http://schemas.microsoft.com/office/powerpoint/2010/main" val="22532579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124200"/>
            <a:ext cx="3886200" cy="24524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176730"/>
            <a:ext cx="3886200" cy="2309670"/>
          </a:xfrm>
          <a:prstGeom prst="rect">
            <a:avLst/>
          </a:prstGeom>
        </p:spPr>
      </p:pic>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Post frequency</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152400" y="1828801"/>
            <a:ext cx="8686800" cy="1143000"/>
          </a:xfrm>
        </p:spPr>
        <p:txBody>
          <a:bodyPr>
            <a:noAutofit/>
          </a:bodyPr>
          <a:lstStyle/>
          <a:p>
            <a:pPr>
              <a:buNone/>
            </a:pPr>
            <a:r>
              <a:rPr lang="en-US" sz="1800" dirty="0" smtClean="0">
                <a:solidFill>
                  <a:srgbClr val="4E4D50"/>
                </a:solidFill>
                <a:latin typeface="Open Sans"/>
              </a:rPr>
              <a:t>Grit recommends that you post:</a:t>
            </a:r>
          </a:p>
          <a:p>
            <a:pPr>
              <a:buNone/>
            </a:pPr>
            <a:r>
              <a:rPr lang="en-US" sz="1400" b="1" dirty="0" smtClean="0">
                <a:solidFill>
                  <a:srgbClr val="4E4D50"/>
                </a:solidFill>
                <a:latin typeface="Open Sans"/>
              </a:rPr>
              <a:t>	                </a:t>
            </a:r>
          </a:p>
          <a:p>
            <a:pPr>
              <a:buNone/>
            </a:pPr>
            <a:r>
              <a:rPr lang="en-US" sz="1400" b="1" dirty="0" smtClean="0">
                <a:solidFill>
                  <a:srgbClr val="4E4D50"/>
                </a:solidFill>
                <a:latin typeface="Open Sans"/>
              </a:rPr>
              <a:t>		              </a:t>
            </a:r>
            <a:r>
              <a:rPr lang="en-US" sz="1400" b="1" u="sng" dirty="0" smtClean="0">
                <a:solidFill>
                  <a:srgbClr val="4E4D50"/>
                </a:solidFill>
                <a:latin typeface="Open Sans"/>
              </a:rPr>
              <a:t>1 - 2 times per day</a:t>
            </a:r>
            <a:r>
              <a:rPr lang="en-US" sz="1400" b="1" dirty="0" smtClean="0">
                <a:solidFill>
                  <a:srgbClr val="4E4D50"/>
                </a:solidFill>
                <a:latin typeface="Open Sans"/>
              </a:rPr>
              <a:t> 						            </a:t>
            </a:r>
            <a:r>
              <a:rPr lang="en-US" sz="1400" b="1" u="sng" dirty="0" smtClean="0">
                <a:solidFill>
                  <a:srgbClr val="4E4D50"/>
                </a:solidFill>
                <a:latin typeface="Open Sans"/>
              </a:rPr>
              <a:t>3 - 4 times per week</a:t>
            </a:r>
          </a:p>
          <a:p>
            <a:pPr marL="0" indent="0">
              <a:buNone/>
            </a:pPr>
            <a:endParaRPr lang="en-US" sz="1400" dirty="0" smtClean="0"/>
          </a:p>
          <a:p>
            <a:pPr>
              <a:lnSpc>
                <a:spcPct val="120000"/>
              </a:lnSpc>
              <a:buNone/>
            </a:pPr>
            <a:r>
              <a:rPr lang="en-US" sz="1400" dirty="0" smtClean="0">
                <a:solidFill>
                  <a:srgbClr val="4E4D50"/>
                </a:solidFill>
                <a:latin typeface="Open Sans"/>
                <a:cs typeface="Open Sans"/>
              </a:rPr>
              <a:t>		</a:t>
            </a: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b="1"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endParaRPr lang="en-US" sz="1400" dirty="0">
              <a:solidFill>
                <a:srgbClr val="4E4D50"/>
              </a:solidFill>
              <a:latin typeface="Open Sans"/>
              <a:cs typeface="Open Sans"/>
            </a:endParaRPr>
          </a:p>
          <a:p>
            <a:pPr marL="0" indent="0">
              <a:lnSpc>
                <a:spcPct val="120000"/>
              </a:lnSpc>
              <a:buNone/>
            </a:pPr>
            <a:endParaRPr lang="en-US" sz="1400" dirty="0">
              <a:solidFill>
                <a:srgbClr val="4E4D50"/>
              </a:solidFill>
              <a:latin typeface="Open Sans"/>
              <a:cs typeface="Open Sans"/>
            </a:endParaRPr>
          </a:p>
          <a:p>
            <a:pPr marL="0" indent="0">
              <a:buNone/>
            </a:pPr>
            <a:r>
              <a:rPr lang="en-US" sz="1400" b="1" dirty="0">
                <a:latin typeface="Open Sans"/>
                <a:cs typeface="Open Sans"/>
              </a:rPr>
              <a:t> </a:t>
            </a: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spTree>
    <p:extLst>
      <p:ext uri="{BB962C8B-B14F-4D97-AF65-F5344CB8AC3E}">
        <p14:creationId xmlns:p14="http://schemas.microsoft.com/office/powerpoint/2010/main" val="37574277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Post Length</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381000" y="1904999"/>
            <a:ext cx="8305800" cy="4038601"/>
          </a:xfrm>
        </p:spPr>
        <p:txBody>
          <a:bodyPr>
            <a:noAutofit/>
          </a:bodyPr>
          <a:lstStyle/>
          <a:p>
            <a:pPr algn="ctr">
              <a:buNone/>
            </a:pPr>
            <a:r>
              <a:rPr lang="en-US" sz="1800" b="1" dirty="0" smtClean="0">
                <a:solidFill>
                  <a:srgbClr val="4E4D50"/>
                </a:solidFill>
                <a:latin typeface="Open Sans"/>
              </a:rPr>
              <a:t>Shorter posts receive HIGHER engagement </a:t>
            </a:r>
          </a:p>
          <a:p>
            <a:pPr marL="0" indent="0">
              <a:buNone/>
            </a:pPr>
            <a:endParaRPr lang="en-US" sz="1400" dirty="0" smtClean="0"/>
          </a:p>
          <a:p>
            <a:pPr>
              <a:lnSpc>
                <a:spcPct val="120000"/>
              </a:lnSpc>
              <a:buNone/>
            </a:pPr>
            <a:r>
              <a:rPr lang="en-US" sz="1400" dirty="0" smtClean="0">
                <a:solidFill>
                  <a:srgbClr val="4E4D50"/>
                </a:solidFill>
                <a:latin typeface="Open Sans"/>
                <a:cs typeface="Open Sans"/>
              </a:rPr>
              <a:t>		</a:t>
            </a: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b="1"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endParaRPr lang="en-US" sz="1400" dirty="0">
              <a:solidFill>
                <a:srgbClr val="4E4D50"/>
              </a:solidFill>
              <a:latin typeface="Open Sans"/>
              <a:cs typeface="Open Sans"/>
            </a:endParaRPr>
          </a:p>
          <a:p>
            <a:pPr marL="0" indent="0">
              <a:lnSpc>
                <a:spcPct val="120000"/>
              </a:lnSpc>
              <a:buNone/>
            </a:pPr>
            <a:endParaRPr lang="en-US" sz="1400" dirty="0">
              <a:solidFill>
                <a:srgbClr val="4E4D50"/>
              </a:solidFill>
              <a:latin typeface="Open Sans"/>
              <a:cs typeface="Open Sans"/>
            </a:endParaRPr>
          </a:p>
          <a:p>
            <a:pPr marL="0" indent="0">
              <a:buNone/>
            </a:pPr>
            <a:r>
              <a:rPr lang="en-US" sz="1400" b="1" dirty="0">
                <a:latin typeface="Open Sans"/>
                <a:cs typeface="Open Sans"/>
              </a:rPr>
              <a:t> </a:t>
            </a: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pPr>
              <a:buNone/>
            </a:pPr>
            <a:endParaRPr lang="en-US" sz="1400" dirty="0">
              <a:latin typeface="Open Sans"/>
              <a:cs typeface="Open San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31" y="2438400"/>
            <a:ext cx="7424738" cy="3191264"/>
          </a:xfrm>
          <a:prstGeom prst="rect">
            <a:avLst/>
          </a:prstGeom>
        </p:spPr>
      </p:pic>
    </p:spTree>
    <p:extLst>
      <p:ext uri="{BB962C8B-B14F-4D97-AF65-F5344CB8AC3E}">
        <p14:creationId xmlns:p14="http://schemas.microsoft.com/office/powerpoint/2010/main" val="24084200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Photos</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381000" y="1600200"/>
            <a:ext cx="3048000" cy="4038601"/>
          </a:xfrm>
        </p:spPr>
        <p:txBody>
          <a:bodyPr>
            <a:noAutofit/>
          </a:bodyPr>
          <a:lstStyle/>
          <a:p>
            <a:pPr>
              <a:buNone/>
            </a:pPr>
            <a:r>
              <a:rPr lang="en-US" sz="1400" dirty="0" smtClean="0">
                <a:solidFill>
                  <a:srgbClr val="4E4D50"/>
                </a:solidFill>
                <a:latin typeface="Open Sans"/>
              </a:rPr>
              <a:t>Photos get </a:t>
            </a:r>
            <a:r>
              <a:rPr lang="en-US" sz="1400" b="1" dirty="0" smtClean="0">
                <a:solidFill>
                  <a:srgbClr val="4E4D50"/>
                </a:solidFill>
                <a:latin typeface="Open Sans"/>
              </a:rPr>
              <a:t>39% </a:t>
            </a:r>
            <a:r>
              <a:rPr lang="en-US" sz="1400" dirty="0" smtClean="0">
                <a:solidFill>
                  <a:srgbClr val="4E4D50"/>
                </a:solidFill>
                <a:latin typeface="Open Sans"/>
              </a:rPr>
              <a:t>more interaction than text-based, video or link updates.</a:t>
            </a:r>
          </a:p>
          <a:p>
            <a:pPr marL="0" indent="0">
              <a:buNone/>
            </a:pPr>
            <a:endParaRPr lang="en-US" sz="1400" dirty="0" smtClean="0">
              <a:solidFill>
                <a:srgbClr val="4E4D50"/>
              </a:solidFill>
              <a:latin typeface="Open Sans"/>
            </a:endParaRPr>
          </a:p>
          <a:p>
            <a:pPr>
              <a:buNone/>
            </a:pPr>
            <a:r>
              <a:rPr lang="en-US" sz="1400" dirty="0" smtClean="0">
                <a:solidFill>
                  <a:srgbClr val="4E4D50"/>
                </a:solidFill>
                <a:latin typeface="Open Sans"/>
              </a:rPr>
              <a:t>Photo updates generate more likes and </a:t>
            </a:r>
            <a:r>
              <a:rPr lang="en-US" sz="1400" b="1" dirty="0" smtClean="0">
                <a:solidFill>
                  <a:srgbClr val="4E4D50"/>
                </a:solidFill>
                <a:latin typeface="Open Sans"/>
              </a:rPr>
              <a:t>104% </a:t>
            </a:r>
            <a:r>
              <a:rPr lang="en-US" sz="1400" dirty="0" smtClean="0">
                <a:solidFill>
                  <a:srgbClr val="4E4D50"/>
                </a:solidFill>
                <a:latin typeface="Open Sans"/>
              </a:rPr>
              <a:t>more comments than other types of updates.</a:t>
            </a:r>
          </a:p>
          <a:p>
            <a:pPr marL="0" indent="0">
              <a:buNone/>
            </a:pPr>
            <a:endParaRPr lang="en-US" sz="1400" dirty="0" smtClean="0"/>
          </a:p>
          <a:p>
            <a:pPr>
              <a:lnSpc>
                <a:spcPct val="120000"/>
              </a:lnSpc>
              <a:buNone/>
            </a:pPr>
            <a:r>
              <a:rPr lang="en-US" sz="1400" dirty="0" smtClean="0">
                <a:solidFill>
                  <a:srgbClr val="4E4D50"/>
                </a:solidFill>
                <a:latin typeface="Open Sans"/>
                <a:cs typeface="Open Sans"/>
              </a:rPr>
              <a:t>		</a:t>
            </a: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a:lnSpc>
                <a:spcPct val="120000"/>
              </a:lnSpc>
              <a:buNone/>
            </a:pPr>
            <a:endParaRPr lang="en-US" sz="1400" b="1" dirty="0" smtClean="0">
              <a:solidFill>
                <a:srgbClr val="4E4D50"/>
              </a:solidFill>
              <a:latin typeface="Open Sans"/>
              <a:cs typeface="Open Sans"/>
            </a:endParaRPr>
          </a:p>
          <a:p>
            <a:pPr>
              <a:lnSpc>
                <a:spcPct val="120000"/>
              </a:lnSpc>
              <a:buNone/>
            </a:pPr>
            <a:endParaRPr lang="en-US" sz="1400" dirty="0" smtClean="0">
              <a:solidFill>
                <a:srgbClr val="4E4D50"/>
              </a:solidFill>
              <a:latin typeface="Open Sans"/>
              <a:cs typeface="Open Sans"/>
            </a:endParaRP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endParaRPr lang="en-US" sz="1400" dirty="0">
              <a:solidFill>
                <a:srgbClr val="4E4D50"/>
              </a:solidFill>
              <a:latin typeface="Open Sans"/>
              <a:cs typeface="Open Sans"/>
            </a:endParaRPr>
          </a:p>
          <a:p>
            <a:pPr marL="0" indent="0">
              <a:lnSpc>
                <a:spcPct val="120000"/>
              </a:lnSpc>
              <a:buNone/>
            </a:pPr>
            <a:endParaRPr lang="en-US" sz="1400" dirty="0">
              <a:solidFill>
                <a:srgbClr val="4E4D50"/>
              </a:solidFill>
              <a:latin typeface="Open Sans"/>
              <a:cs typeface="Open Sans"/>
            </a:endParaRPr>
          </a:p>
          <a:p>
            <a:pPr marL="0" indent="0">
              <a:buNone/>
            </a:pPr>
            <a:r>
              <a:rPr lang="en-US" sz="1400" b="1" dirty="0">
                <a:latin typeface="Open Sans"/>
                <a:cs typeface="Open Sans"/>
              </a:rPr>
              <a:t> </a:t>
            </a: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pPr>
              <a:buNone/>
            </a:pPr>
            <a:endParaRPr lang="en-US" sz="1400" dirty="0">
              <a:latin typeface="Open Sans"/>
              <a:cs typeface="Open San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77" r="4606"/>
          <a:stretch/>
        </p:blipFill>
        <p:spPr>
          <a:xfrm>
            <a:off x="3962400" y="1600200"/>
            <a:ext cx="4572001" cy="3714393"/>
          </a:xfrm>
          <a:prstGeom prst="rect">
            <a:avLst/>
          </a:prstGeom>
        </p:spPr>
      </p:pic>
    </p:spTree>
    <p:extLst>
      <p:ext uri="{BB962C8B-B14F-4D97-AF65-F5344CB8AC3E}">
        <p14:creationId xmlns:p14="http://schemas.microsoft.com/office/powerpoint/2010/main" val="314428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Facebook</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Posts with questions</a:t>
            </a:r>
            <a:endParaRPr lang="en-US" sz="2600" i="1" dirty="0">
              <a:solidFill>
                <a:srgbClr val="4E4D50"/>
              </a:solidFill>
              <a:latin typeface="Open Sans"/>
              <a:cs typeface="Open Sans"/>
            </a:endParaRPr>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6836" b="49492"/>
          <a:stretch/>
        </p:blipFill>
        <p:spPr>
          <a:xfrm>
            <a:off x="493594" y="1516414"/>
            <a:ext cx="4412360" cy="4046186"/>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2222"/>
          <a:stretch/>
        </p:blipFill>
        <p:spPr>
          <a:xfrm>
            <a:off x="5166286" y="1552201"/>
            <a:ext cx="3316456" cy="4315199"/>
          </a:xfrm>
          <a:prstGeom prst="rect">
            <a:avLst/>
          </a:prstGeom>
        </p:spPr>
      </p:pic>
    </p:spTree>
    <p:extLst>
      <p:ext uri="{BB962C8B-B14F-4D97-AF65-F5344CB8AC3E}">
        <p14:creationId xmlns:p14="http://schemas.microsoft.com/office/powerpoint/2010/main" val="3432838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To Pay or Not To Pay?</a:t>
            </a:r>
            <a:endParaRPr lang="en-US" sz="5000" b="1" dirty="0">
              <a:solidFill>
                <a:schemeClr val="bg1"/>
              </a:solidFill>
            </a:endParaRPr>
          </a:p>
        </p:txBody>
      </p:sp>
      <p:sp>
        <p:nvSpPr>
          <p:cNvPr id="7" name="Content Placeholder 2"/>
          <p:cNvSpPr>
            <a:spLocks noGrp="1"/>
          </p:cNvSpPr>
          <p:nvPr>
            <p:ph idx="1"/>
          </p:nvPr>
        </p:nvSpPr>
        <p:spPr>
          <a:xfrm>
            <a:off x="457200" y="1338026"/>
            <a:ext cx="8229600" cy="4525963"/>
          </a:xfrm>
        </p:spPr>
        <p:txBody>
          <a:bodyPr>
            <a:normAutofit/>
          </a:bodyPr>
          <a:lstStyle/>
          <a:p>
            <a:pPr marL="0" indent="0" algn="ctr">
              <a:buNone/>
            </a:pPr>
            <a:endParaRPr lang="en-US" sz="2800" dirty="0"/>
          </a:p>
          <a:p>
            <a:pPr marL="0" indent="0" algn="ctr">
              <a:buNone/>
            </a:pPr>
            <a:endParaRPr lang="en-US" sz="2800" dirty="0"/>
          </a:p>
        </p:txBody>
      </p:sp>
      <p:pic>
        <p:nvPicPr>
          <p:cNvPr id="8" name="Picture 7" descr="facebook boost target options"/>
          <p:cNvPicPr/>
          <p:nvPr/>
        </p:nvPicPr>
        <p:blipFill rotWithShape="1">
          <a:blip r:embed="rId3">
            <a:extLst>
              <a:ext uri="{28A0092B-C50C-407E-A947-70E740481C1C}">
                <a14:useLocalDpi xmlns:a14="http://schemas.microsoft.com/office/drawing/2010/main" val="0"/>
              </a:ext>
            </a:extLst>
          </a:blip>
          <a:srcRect b="55804"/>
          <a:stretch/>
        </p:blipFill>
        <p:spPr bwMode="auto">
          <a:xfrm>
            <a:off x="424218" y="1752600"/>
            <a:ext cx="3904615" cy="3390900"/>
          </a:xfrm>
          <a:prstGeom prst="rect">
            <a:avLst/>
          </a:prstGeom>
          <a:noFill/>
          <a:ln>
            <a:noFill/>
          </a:ln>
          <a:extLst>
            <a:ext uri="{53640926-AAD7-44d8-BBD7-CCE9431645EC}">
              <a14:shadowObscured xmlns:a14="http://schemas.microsoft.com/office/drawing/2010/main"/>
            </a:ext>
          </a:extLst>
        </p:spPr>
      </p:pic>
      <p:pic>
        <p:nvPicPr>
          <p:cNvPr id="9" name="Picture 8" descr="facebook boost target options"/>
          <p:cNvPicPr/>
          <p:nvPr/>
        </p:nvPicPr>
        <p:blipFill rotWithShape="1">
          <a:blip r:embed="rId3">
            <a:extLst>
              <a:ext uri="{28A0092B-C50C-407E-A947-70E740481C1C}">
                <a14:useLocalDpi xmlns:a14="http://schemas.microsoft.com/office/drawing/2010/main" val="0"/>
              </a:ext>
            </a:extLst>
          </a:blip>
          <a:srcRect t="64196"/>
          <a:stretch/>
        </p:blipFill>
        <p:spPr bwMode="auto">
          <a:xfrm>
            <a:off x="4574275" y="1907263"/>
            <a:ext cx="4000818" cy="3081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3775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Introduction to social media</a:t>
            </a:r>
            <a:br>
              <a:rPr lang="en-US" sz="3600" b="1" dirty="0" smtClean="0">
                <a:solidFill>
                  <a:srgbClr val="4E4D50"/>
                </a:solidFill>
                <a:latin typeface="Open Sans"/>
                <a:cs typeface="Open Sans"/>
              </a:rPr>
            </a:br>
            <a:r>
              <a:rPr lang="en-US" sz="2600" i="1" dirty="0" smtClean="0">
                <a:solidFill>
                  <a:srgbClr val="4E4D50"/>
                </a:solidFill>
                <a:latin typeface="Open Sans"/>
                <a:cs typeface="Open Sans"/>
              </a:rPr>
              <a:t>What is social media?</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471948" y="1885335"/>
            <a:ext cx="8229600" cy="4038601"/>
          </a:xfrm>
        </p:spPr>
        <p:txBody>
          <a:bodyPr>
            <a:noAutofit/>
          </a:bodyPr>
          <a:lstStyle/>
          <a:p>
            <a:pPr marL="0" indent="0">
              <a:lnSpc>
                <a:spcPct val="120000"/>
              </a:lnSpc>
              <a:buNone/>
            </a:pPr>
            <a:r>
              <a:rPr lang="en-US" sz="2000" b="1" dirty="0" smtClean="0">
                <a:solidFill>
                  <a:srgbClr val="4E4D50"/>
                </a:solidFill>
                <a:latin typeface="Open Sans"/>
                <a:cs typeface="Open Sans"/>
              </a:rPr>
              <a:t>Social media is an interactive form of communication that focuses on two-way communication.</a:t>
            </a:r>
            <a:endParaRPr lang="en-US" sz="2000" dirty="0" smtClean="0">
              <a:solidFill>
                <a:srgbClr val="4E4D50"/>
              </a:solidFill>
              <a:latin typeface="Open Sans"/>
              <a:cs typeface="Open Sans"/>
            </a:endParaRPr>
          </a:p>
          <a:p>
            <a:pPr marL="0" indent="0">
              <a:lnSpc>
                <a:spcPct val="120000"/>
              </a:lnSpc>
              <a:buNone/>
            </a:pPr>
            <a:r>
              <a:rPr lang="en-US" sz="2000" dirty="0" smtClean="0">
                <a:solidFill>
                  <a:srgbClr val="4E4D50"/>
                </a:solidFill>
                <a:latin typeface="Open Sans"/>
                <a:cs typeface="Open Sans"/>
              </a:rPr>
              <a:t>Allows individuals the ability to not only share information, but also engage in conversations with one another. </a:t>
            </a:r>
            <a:endParaRPr lang="en-US" sz="2000" dirty="0">
              <a:solidFill>
                <a:srgbClr val="4E4D50"/>
              </a:solidFill>
              <a:latin typeface="Open Sans"/>
              <a:cs typeface="Open Sans"/>
            </a:endParaRPr>
          </a:p>
          <a:p>
            <a:pPr marL="0" indent="0">
              <a:lnSpc>
                <a:spcPct val="120000"/>
              </a:lnSpc>
              <a:buNone/>
            </a:pPr>
            <a:r>
              <a:rPr lang="en-US" sz="2000" b="1" dirty="0">
                <a:solidFill>
                  <a:srgbClr val="4E4D50"/>
                </a:solidFill>
                <a:latin typeface="Open Sans"/>
                <a:cs typeface="Open Sans"/>
              </a:rPr>
              <a:t> </a:t>
            </a:r>
            <a:endParaRPr lang="en-US" sz="2000" dirty="0">
              <a:solidFill>
                <a:srgbClr val="4E4D50"/>
              </a:solidFill>
              <a:latin typeface="Open Sans"/>
              <a:cs typeface="Open Sans"/>
            </a:endParaRPr>
          </a:p>
          <a:p>
            <a:pPr marL="0" indent="0">
              <a:lnSpc>
                <a:spcPct val="120000"/>
              </a:lnSpc>
              <a:buNone/>
            </a:pPr>
            <a:r>
              <a:rPr lang="en-US" sz="2000" b="1" dirty="0" smtClean="0">
                <a:solidFill>
                  <a:srgbClr val="4E4D50"/>
                </a:solidFill>
                <a:latin typeface="Open Sans"/>
                <a:cs typeface="Open Sans"/>
              </a:rPr>
              <a:t>Create content to share on social media that sparks engagement and two-way communication. </a:t>
            </a:r>
            <a:endParaRPr lang="en-US" sz="2000" dirty="0" smtClean="0">
              <a:solidFill>
                <a:srgbClr val="4E4D50"/>
              </a:solidFill>
              <a:latin typeface="Open Sans"/>
              <a:cs typeface="Open Sans"/>
            </a:endParaRPr>
          </a:p>
          <a:p>
            <a:pPr marL="0" indent="0">
              <a:lnSpc>
                <a:spcPct val="120000"/>
              </a:lnSpc>
              <a:buNone/>
            </a:pPr>
            <a:r>
              <a:rPr lang="en-US" sz="2000" dirty="0" smtClean="0">
                <a:solidFill>
                  <a:srgbClr val="4E4D50"/>
                </a:solidFill>
                <a:latin typeface="Open Sans"/>
                <a:cs typeface="Open Sans"/>
              </a:rPr>
              <a:t>Can be in the form of blogs, social networks, micro-blogs, photo sharing and video sharing.</a:t>
            </a:r>
          </a:p>
          <a:p>
            <a:pPr marL="0" indent="0">
              <a:lnSpc>
                <a:spcPct val="120000"/>
              </a:lnSpc>
              <a:buNone/>
            </a:pPr>
            <a:endParaRPr lang="en-US" sz="1400" dirty="0" smtClean="0">
              <a:solidFill>
                <a:srgbClr val="4E4D50"/>
              </a:solidFill>
              <a:latin typeface="Open Sans"/>
              <a:cs typeface="Open Sans"/>
            </a:endParaRPr>
          </a:p>
          <a:p>
            <a:pPr marL="0" indent="0">
              <a:lnSpc>
                <a:spcPct val="120000"/>
              </a:lnSpc>
              <a:buNone/>
            </a:pPr>
            <a:r>
              <a:rPr lang="en-US" sz="1400" dirty="0" smtClean="0">
                <a:solidFill>
                  <a:srgbClr val="4E4D50"/>
                </a:solidFill>
                <a:latin typeface="Open Sans"/>
                <a:cs typeface="Open Sans"/>
              </a:rPr>
              <a:t> </a:t>
            </a:r>
          </a:p>
          <a:p>
            <a:pPr marL="0" indent="0">
              <a:lnSpc>
                <a:spcPct val="120000"/>
              </a:lnSpc>
              <a:buNone/>
            </a:pPr>
            <a:endParaRPr lang="en-US" sz="1400" dirty="0">
              <a:latin typeface="Open Sans"/>
              <a:cs typeface="Open Sans"/>
            </a:endParaRPr>
          </a:p>
          <a:p>
            <a:pPr marL="0" indent="0">
              <a:buNone/>
            </a:pPr>
            <a:endParaRPr lang="en-US" sz="1400" dirty="0">
              <a:latin typeface="Open Sans"/>
              <a:cs typeface="Open Sans"/>
            </a:endParaRPr>
          </a:p>
          <a:p>
            <a:pPr marL="0" indent="0">
              <a:buNone/>
            </a:pPr>
            <a:endParaRPr lang="en-US" sz="1400" dirty="0">
              <a:latin typeface="Open Sans"/>
              <a:cs typeface="Open Sans"/>
            </a:endParaRPr>
          </a:p>
          <a:p>
            <a:endParaRPr lang="en-US" sz="1400" dirty="0">
              <a:latin typeface="Open Sans"/>
              <a:cs typeface="Open Sans"/>
            </a:endParaRPr>
          </a:p>
        </p:txBody>
      </p:sp>
      <p:sp>
        <p:nvSpPr>
          <p:cNvPr id="4" name="Title 1"/>
          <p:cNvSpPr txBox="1">
            <a:spLocks/>
          </p:cNvSpPr>
          <p:nvPr/>
        </p:nvSpPr>
        <p:spPr>
          <a:xfrm>
            <a:off x="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rPr>
              <a:t>What is social media?</a:t>
            </a:r>
            <a:endParaRPr lang="en-US" sz="5000" b="1" dirty="0">
              <a:solidFill>
                <a:schemeClr val="bg1"/>
              </a:solidFill>
            </a:endParaRPr>
          </a:p>
        </p:txBody>
      </p:sp>
    </p:spTree>
    <p:extLst>
      <p:ext uri="{BB962C8B-B14F-4D97-AF65-F5344CB8AC3E}">
        <p14:creationId xmlns:p14="http://schemas.microsoft.com/office/powerpoint/2010/main" val="41319433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Twitter</a:t>
            </a:r>
            <a:endParaRPr lang="en-US" sz="5000" b="1" dirty="0">
              <a:solidFill>
                <a:schemeClr val="bg1"/>
              </a:solidFill>
            </a:endParaRPr>
          </a:p>
        </p:txBody>
      </p:sp>
      <p:pic>
        <p:nvPicPr>
          <p:cNvPr id="5" name="Picture 4"/>
          <p:cNvPicPr>
            <a:picLocks noChangeAspect="1"/>
          </p:cNvPicPr>
          <p:nvPr/>
        </p:nvPicPr>
        <p:blipFill rotWithShape="1">
          <a:blip r:embed="rId2"/>
          <a:srcRect b="3423"/>
          <a:stretch/>
        </p:blipFill>
        <p:spPr>
          <a:xfrm>
            <a:off x="1393674" y="1469053"/>
            <a:ext cx="6356651" cy="4300538"/>
          </a:xfrm>
          <a:prstGeom prst="rect">
            <a:avLst/>
          </a:prstGeom>
        </p:spPr>
      </p:pic>
      <p:pic>
        <p:nvPicPr>
          <p:cNvPr id="4" name="Picture 3"/>
          <p:cNvPicPr>
            <a:picLocks noChangeAspect="1"/>
          </p:cNvPicPr>
          <p:nvPr/>
        </p:nvPicPr>
        <p:blipFill rotWithShape="1">
          <a:blip r:embed="rId3"/>
          <a:srcRect l="61443" t="28518" r="35636" b="58148"/>
          <a:stretch/>
        </p:blipFill>
        <p:spPr>
          <a:xfrm>
            <a:off x="609600" y="5257800"/>
            <a:ext cx="914400" cy="1371600"/>
          </a:xfrm>
          <a:prstGeom prst="rect">
            <a:avLst/>
          </a:prstGeom>
        </p:spPr>
      </p:pic>
    </p:spTree>
    <p:extLst>
      <p:ext uri="{BB962C8B-B14F-4D97-AF65-F5344CB8AC3E}">
        <p14:creationId xmlns:p14="http://schemas.microsoft.com/office/powerpoint/2010/main" val="27875912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Why Use Twitter?</a:t>
            </a:r>
            <a:endParaRPr lang="en-US" dirty="0">
              <a:solidFill>
                <a:srgbClr val="4E4D50"/>
              </a:solidFill>
              <a:latin typeface="Open Sans"/>
            </a:endParaRPr>
          </a:p>
        </p:txBody>
      </p:sp>
      <p:sp>
        <p:nvSpPr>
          <p:cNvPr id="5" name="TextBox 4"/>
          <p:cNvSpPr txBox="1"/>
          <p:nvPr/>
        </p:nvSpPr>
        <p:spPr>
          <a:xfrm>
            <a:off x="3581400" y="5892292"/>
            <a:ext cx="1356462" cy="253916"/>
          </a:xfrm>
          <a:prstGeom prst="rect">
            <a:avLst/>
          </a:prstGeom>
          <a:noFill/>
        </p:spPr>
        <p:txBody>
          <a:bodyPr wrap="none" rtlCol="0">
            <a:spAutoFit/>
          </a:bodyPr>
          <a:lstStyle/>
          <a:p>
            <a:r>
              <a:rPr lang="en-US" sz="1050" dirty="0" smtClean="0">
                <a:solidFill>
                  <a:srgbClr val="4E4D50"/>
                </a:solidFill>
                <a:latin typeface="Open Sans"/>
              </a:rPr>
              <a:t>inspirationfeed.com</a:t>
            </a:r>
            <a:endParaRPr lang="en-US" sz="1050" dirty="0">
              <a:solidFill>
                <a:srgbClr val="4E4D50"/>
              </a:solidFill>
              <a:latin typeface="Open Sans"/>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3717" y="1492106"/>
            <a:ext cx="5481483" cy="4407559"/>
          </a:xfrm>
        </p:spPr>
      </p:pic>
    </p:spTree>
    <p:extLst>
      <p:ext uri="{BB962C8B-B14F-4D97-AF65-F5344CB8AC3E}">
        <p14:creationId xmlns:p14="http://schemas.microsoft.com/office/powerpoint/2010/main" val="619513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53631"/>
            <a:ext cx="8229600" cy="1143000"/>
          </a:xfrm>
        </p:spPr>
        <p:txBody>
          <a:bodyPr>
            <a:noAutofit/>
          </a:bodyPr>
          <a:lstStyle/>
          <a:p>
            <a:pPr algn="l"/>
            <a:r>
              <a:rPr lang="en-US" sz="8000" b="1" dirty="0" smtClean="0">
                <a:solidFill>
                  <a:srgbClr val="4E4D50"/>
                </a:solidFill>
                <a:latin typeface="Open Sans"/>
              </a:rPr>
              <a:t>    Twitter</a:t>
            </a:r>
            <a:endParaRPr lang="en-US" sz="8000" b="1" dirty="0">
              <a:solidFill>
                <a:srgbClr val="4E4D50"/>
              </a:solidFill>
              <a:latin typeface="Open Sans"/>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985" y="679483"/>
            <a:ext cx="2381590" cy="1936218"/>
          </a:xfrm>
        </p:spPr>
      </p:pic>
      <p:sp>
        <p:nvSpPr>
          <p:cNvPr id="5" name="TextBox 4"/>
          <p:cNvSpPr txBox="1"/>
          <p:nvPr/>
        </p:nvSpPr>
        <p:spPr>
          <a:xfrm>
            <a:off x="2819400" y="1572111"/>
            <a:ext cx="5867400" cy="1200329"/>
          </a:xfrm>
          <a:prstGeom prst="rect">
            <a:avLst/>
          </a:prstGeom>
          <a:noFill/>
        </p:spPr>
        <p:txBody>
          <a:bodyPr wrap="square" rtlCol="0">
            <a:spAutoFit/>
          </a:bodyPr>
          <a:lstStyle/>
          <a:p>
            <a:r>
              <a:rPr lang="en-US" i="1" dirty="0" smtClean="0">
                <a:solidFill>
                  <a:srgbClr val="4E4D50"/>
                </a:solidFill>
                <a:latin typeface="+mj-lt"/>
              </a:rPr>
              <a:t>Social media platform that allows users to create, share, and view 140-character messages called “tweets” </a:t>
            </a:r>
          </a:p>
          <a:p>
            <a:endParaRPr lang="en-US" i="1" dirty="0" smtClean="0">
              <a:solidFill>
                <a:srgbClr val="4E4D50"/>
              </a:solidFill>
              <a:latin typeface="+mj-lt"/>
            </a:endParaRPr>
          </a:p>
          <a:p>
            <a:r>
              <a:rPr lang="en-US" i="1" dirty="0" smtClean="0">
                <a:solidFill>
                  <a:srgbClr val="4E4D50"/>
                </a:solidFill>
                <a:latin typeface="+mj-lt"/>
              </a:rPr>
              <a:t>Tweets can include text, pictures, videos, or links.</a:t>
            </a:r>
            <a:endParaRPr lang="en-US" i="1" dirty="0">
              <a:solidFill>
                <a:srgbClr val="4E4D50"/>
              </a:solidFill>
              <a:latin typeface="+mj-lt"/>
            </a:endParaRPr>
          </a:p>
        </p:txBody>
      </p:sp>
      <p:sp>
        <p:nvSpPr>
          <p:cNvPr id="6" name="TextBox 5"/>
          <p:cNvSpPr txBox="1"/>
          <p:nvPr/>
        </p:nvSpPr>
        <p:spPr>
          <a:xfrm>
            <a:off x="304800" y="3200400"/>
            <a:ext cx="7924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mj-lt"/>
              </a:rPr>
              <a:t>80% of active users use the mobile app</a:t>
            </a:r>
          </a:p>
          <a:p>
            <a:pPr marL="285750" indent="-285750">
              <a:buFont typeface="Arial" panose="020B0604020202020204" pitchFamily="34" charset="0"/>
              <a:buChar char="•"/>
            </a:pPr>
            <a:r>
              <a:rPr lang="en-US" sz="2800" dirty="0" smtClean="0">
                <a:latin typeface="+mj-lt"/>
              </a:rPr>
              <a:t>1 billion visits to websites with embedded tweets per month</a:t>
            </a:r>
          </a:p>
          <a:p>
            <a:pPr marL="285750" indent="-285750">
              <a:buFont typeface="Arial" panose="020B0604020202020204" pitchFamily="34" charset="0"/>
              <a:buChar char="•"/>
            </a:pPr>
            <a:r>
              <a:rPr lang="en-US" sz="2800" dirty="0" smtClean="0">
                <a:latin typeface="+mj-lt"/>
              </a:rPr>
              <a:t>Average Twitter user follows 5+ businesses</a:t>
            </a:r>
          </a:p>
          <a:p>
            <a:pPr marL="285750" indent="-285750">
              <a:buFont typeface="Arial" panose="020B0604020202020204" pitchFamily="34" charset="0"/>
              <a:buChar char="•"/>
            </a:pPr>
            <a:r>
              <a:rPr lang="en-US" sz="2800" dirty="0" smtClean="0">
                <a:latin typeface="+mj-lt"/>
              </a:rPr>
              <a:t>Tweets with hashtags get 2x more engagement</a:t>
            </a:r>
          </a:p>
        </p:txBody>
      </p:sp>
    </p:spTree>
    <p:extLst>
      <p:ext uri="{BB962C8B-B14F-4D97-AF65-F5344CB8AC3E}">
        <p14:creationId xmlns:p14="http://schemas.microsoft.com/office/powerpoint/2010/main" val="1265314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2209" t="15926" r="6908" b="4074"/>
          <a:stretch/>
        </p:blipFill>
        <p:spPr>
          <a:xfrm>
            <a:off x="228601" y="457199"/>
            <a:ext cx="8763000" cy="4528249"/>
          </a:xfrm>
          <a:prstGeom prst="rect">
            <a:avLst/>
          </a:prstGeom>
        </p:spPr>
      </p:pic>
    </p:spTree>
    <p:extLst>
      <p:ext uri="{BB962C8B-B14F-4D97-AF65-F5344CB8AC3E}">
        <p14:creationId xmlns:p14="http://schemas.microsoft.com/office/powerpoint/2010/main" val="2274917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Content of Tweets</a:t>
            </a:r>
            <a:endParaRPr lang="en-US" dirty="0">
              <a:solidFill>
                <a:srgbClr val="4E4D50"/>
              </a:solidFill>
              <a:latin typeface="Open Sans"/>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4E4D50"/>
                </a:solidFill>
                <a:latin typeface="Open Sans"/>
              </a:rPr>
              <a:t>Tag other accounts in you’re a Tweet by typing the “@” key and then typing their twitter username. Make sure you click on the person/business you want to tag when it pops up after you type.</a:t>
            </a:r>
          </a:p>
          <a:p>
            <a:r>
              <a:rPr lang="en-US" dirty="0" smtClean="0">
                <a:solidFill>
                  <a:srgbClr val="4E4D50"/>
                </a:solidFill>
                <a:latin typeface="Open Sans"/>
              </a:rPr>
              <a:t>Add your location to a Tweet to let people know where you are at any given time (at the office, a conference, etc.)</a:t>
            </a:r>
          </a:p>
          <a:p>
            <a:r>
              <a:rPr lang="en-US" dirty="0" smtClean="0">
                <a:solidFill>
                  <a:srgbClr val="4E4D50"/>
                </a:solidFill>
                <a:latin typeface="Open Sans"/>
              </a:rPr>
              <a:t>Add links and URLs to your Tweet to direct traffic or to link to, for example, an article that is longer than 140 characters. A simple copy and paste will do the trick.</a:t>
            </a:r>
            <a:endParaRPr lang="en-US" dirty="0">
              <a:solidFill>
                <a:srgbClr val="4E4D50"/>
              </a:solidFill>
              <a:latin typeface="Open Sans"/>
            </a:endParaRPr>
          </a:p>
        </p:txBody>
      </p:sp>
    </p:spTree>
    <p:extLst>
      <p:ext uri="{BB962C8B-B14F-4D97-AF65-F5344CB8AC3E}">
        <p14:creationId xmlns:p14="http://schemas.microsoft.com/office/powerpoint/2010/main" val="40568187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Hashtags</a:t>
            </a:r>
            <a:endParaRPr lang="en-US" dirty="0">
              <a:solidFill>
                <a:srgbClr val="4E4D50"/>
              </a:solidFill>
              <a:latin typeface="Open Sans"/>
            </a:endParaRPr>
          </a:p>
        </p:txBody>
      </p:sp>
      <p:sp>
        <p:nvSpPr>
          <p:cNvPr id="3" name="Content Placeholder 2"/>
          <p:cNvSpPr>
            <a:spLocks noGrp="1"/>
          </p:cNvSpPr>
          <p:nvPr>
            <p:ph idx="1"/>
          </p:nvPr>
        </p:nvSpPr>
        <p:spPr/>
        <p:txBody>
          <a:bodyPr/>
          <a:lstStyle/>
          <a:p>
            <a:r>
              <a:rPr lang="en-US" dirty="0" smtClean="0">
                <a:solidFill>
                  <a:srgbClr val="4E4D50"/>
                </a:solidFill>
                <a:latin typeface="+mj-lt"/>
              </a:rPr>
              <a:t>It is important that you use hashtags on Twitter. Simply type “#” and whatever tag you want to use, with no space between the hashtag and the words of the tag. </a:t>
            </a:r>
          </a:p>
          <a:p>
            <a:r>
              <a:rPr lang="en-US" dirty="0" smtClean="0">
                <a:solidFill>
                  <a:srgbClr val="4E4D50"/>
                </a:solidFill>
                <a:latin typeface="+mj-lt"/>
              </a:rPr>
              <a:t>People from anywhere in the world can see that your tweet has appeared under a certain hashtag!</a:t>
            </a:r>
            <a:endParaRPr lang="en-US" dirty="0">
              <a:solidFill>
                <a:srgbClr val="4E4D50"/>
              </a:solidFill>
              <a:latin typeface="+mj-lt"/>
            </a:endParaRPr>
          </a:p>
        </p:txBody>
      </p:sp>
    </p:spTree>
    <p:extLst>
      <p:ext uri="{BB962C8B-B14F-4D97-AF65-F5344CB8AC3E}">
        <p14:creationId xmlns:p14="http://schemas.microsoft.com/office/powerpoint/2010/main" val="2697382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Retweeting/Liking Other Tweets</a:t>
            </a:r>
            <a:endParaRPr lang="en-US" dirty="0">
              <a:solidFill>
                <a:srgbClr val="4E4D50"/>
              </a:solidFill>
              <a:latin typeface="Open Sans"/>
            </a:endParaRPr>
          </a:p>
        </p:txBody>
      </p:sp>
      <p:sp>
        <p:nvSpPr>
          <p:cNvPr id="3" name="Content Placeholder 2"/>
          <p:cNvSpPr>
            <a:spLocks noGrp="1"/>
          </p:cNvSpPr>
          <p:nvPr>
            <p:ph idx="1"/>
          </p:nvPr>
        </p:nvSpPr>
        <p:spPr>
          <a:xfrm>
            <a:off x="248264" y="1258529"/>
            <a:ext cx="8588477" cy="3257550"/>
          </a:xfrm>
        </p:spPr>
        <p:txBody>
          <a:bodyPr>
            <a:normAutofit fontScale="70000" lnSpcReduction="20000"/>
          </a:bodyPr>
          <a:lstStyle/>
          <a:p>
            <a:r>
              <a:rPr lang="en-US" dirty="0" smtClean="0">
                <a:solidFill>
                  <a:srgbClr val="4E4D50"/>
                </a:solidFill>
                <a:latin typeface="+mj-lt"/>
              </a:rPr>
              <a:t>If you see a Tweet that you would like to share with your followers, click the “retweet” button. This tweet from another account will now show up on </a:t>
            </a:r>
            <a:r>
              <a:rPr lang="en-US" b="1" dirty="0" smtClean="0">
                <a:solidFill>
                  <a:srgbClr val="4E4D50"/>
                </a:solidFill>
                <a:latin typeface="+mj-lt"/>
              </a:rPr>
              <a:t>your</a:t>
            </a:r>
            <a:r>
              <a:rPr lang="en-US" dirty="0" smtClean="0">
                <a:solidFill>
                  <a:srgbClr val="4E4D50"/>
                </a:solidFill>
                <a:latin typeface="+mj-lt"/>
              </a:rPr>
              <a:t> account for all of your followers to see. For example, if Penn Waste tweets about how to recycle a Christmas Tree, you can “retweet” this exact post to add it to your own tweets.</a:t>
            </a:r>
          </a:p>
          <a:p>
            <a:r>
              <a:rPr lang="en-US" dirty="0" smtClean="0">
                <a:solidFill>
                  <a:srgbClr val="4E4D50"/>
                </a:solidFill>
                <a:latin typeface="+mj-lt"/>
              </a:rPr>
              <a:t>When you “favorite” a post, it will not add that tweet to your own profile as Retweet did, but it will notify the account that made the tweet that you have enjoyed it.</a:t>
            </a:r>
          </a:p>
          <a:p>
            <a:r>
              <a:rPr lang="en-US" dirty="0" smtClean="0">
                <a:solidFill>
                  <a:srgbClr val="4E4D50"/>
                </a:solidFill>
                <a:latin typeface="+mj-lt"/>
              </a:rPr>
              <a:t>“Reply” to another account’s tweet to add any comments. This will show up on your profile, as it is considered a “tweet.”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434143"/>
            <a:ext cx="4171336" cy="1738057"/>
          </a:xfrm>
          <a:prstGeom prst="rect">
            <a:avLst/>
          </a:prstGeom>
        </p:spPr>
      </p:pic>
    </p:spTree>
    <p:extLst>
      <p:ext uri="{BB962C8B-B14F-4D97-AF65-F5344CB8AC3E}">
        <p14:creationId xmlns:p14="http://schemas.microsoft.com/office/powerpoint/2010/main" val="7728704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What to be Posting</a:t>
            </a:r>
            <a:endParaRPr lang="en-US" dirty="0">
              <a:solidFill>
                <a:srgbClr val="4E4D50"/>
              </a:solidFill>
              <a:latin typeface="Open Sans"/>
            </a:endParaRPr>
          </a:p>
        </p:txBody>
      </p:sp>
      <p:sp>
        <p:nvSpPr>
          <p:cNvPr id="3" name="Content Placeholder 2"/>
          <p:cNvSpPr>
            <a:spLocks noGrp="1"/>
          </p:cNvSpPr>
          <p:nvPr>
            <p:ph idx="1"/>
          </p:nvPr>
        </p:nvSpPr>
        <p:spPr>
          <a:xfrm>
            <a:off x="228600" y="1219200"/>
            <a:ext cx="5486400" cy="5334000"/>
          </a:xfrm>
        </p:spPr>
        <p:txBody>
          <a:bodyPr>
            <a:noAutofit/>
          </a:bodyPr>
          <a:lstStyle/>
          <a:p>
            <a:r>
              <a:rPr lang="en-US" sz="2400" dirty="0" smtClean="0">
                <a:solidFill>
                  <a:srgbClr val="4E4D50"/>
                </a:solidFill>
                <a:latin typeface="+mj-lt"/>
              </a:rPr>
              <a:t>Make posts frequent (2-3 times a week), but not excessive; excessive posting causes people to “unfollow” accounts because they become too bothersome.</a:t>
            </a:r>
          </a:p>
          <a:p>
            <a:r>
              <a:rPr lang="en-US" sz="2400" dirty="0" smtClean="0">
                <a:solidFill>
                  <a:srgbClr val="4E4D50"/>
                </a:solidFill>
                <a:latin typeface="+mj-lt"/>
              </a:rPr>
              <a:t>Make posts relevant to your company. For example, don’t randomly post about the new iPhone coming out. You could post about things such as what to/what not to recycle and how to re-use materials.</a:t>
            </a:r>
          </a:p>
          <a:p>
            <a:r>
              <a:rPr lang="en-US" sz="2400" dirty="0" smtClean="0">
                <a:solidFill>
                  <a:srgbClr val="4E4D50"/>
                </a:solidFill>
                <a:latin typeface="+mj-lt"/>
              </a:rPr>
              <a:t>Keep posts clean and professional, as they reflect back to who you are as a company.</a:t>
            </a:r>
            <a:endParaRPr lang="en-US" sz="2400" dirty="0">
              <a:solidFill>
                <a:srgbClr val="4E4D50"/>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393058"/>
            <a:ext cx="3429000" cy="4453246"/>
          </a:xfrm>
          <a:prstGeom prst="rect">
            <a:avLst/>
          </a:prstGeom>
        </p:spPr>
      </p:pic>
    </p:spTree>
    <p:extLst>
      <p:ext uri="{BB962C8B-B14F-4D97-AF65-F5344CB8AC3E}">
        <p14:creationId xmlns:p14="http://schemas.microsoft.com/office/powerpoint/2010/main" val="35967112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8632" y="533400"/>
            <a:ext cx="5828572" cy="3104762"/>
          </a:xfrm>
        </p:spPr>
      </p:pic>
      <p:sp>
        <p:nvSpPr>
          <p:cNvPr id="5" name="TextBox 4"/>
          <p:cNvSpPr txBox="1"/>
          <p:nvPr/>
        </p:nvSpPr>
        <p:spPr>
          <a:xfrm>
            <a:off x="1981200" y="3886200"/>
            <a:ext cx="5181600" cy="2031325"/>
          </a:xfrm>
          <a:prstGeom prst="rect">
            <a:avLst/>
          </a:prstGeom>
          <a:noFill/>
        </p:spPr>
        <p:txBody>
          <a:bodyPr wrap="square" rtlCol="0">
            <a:spAutoFit/>
          </a:bodyPr>
          <a:lstStyle/>
          <a:p>
            <a:pPr algn="ctr"/>
            <a:r>
              <a:rPr lang="en-US" i="1" dirty="0" smtClean="0">
                <a:solidFill>
                  <a:srgbClr val="4E4D50"/>
                </a:solidFill>
                <a:latin typeface="Open Sans"/>
              </a:rPr>
              <a:t>The tweet above is fairly engaging; there are multiple hashtags, another account is tagged, and a URL to an outside website is incorporated. We wouldn’t suggest having this much going on in one tweet. You can certainly add a few different points of interaction, but don’t go overboard.</a:t>
            </a:r>
            <a:endParaRPr lang="en-US" i="1" dirty="0">
              <a:solidFill>
                <a:srgbClr val="4E4D50"/>
              </a:solidFill>
              <a:latin typeface="Open Sans"/>
            </a:endParaRPr>
          </a:p>
        </p:txBody>
      </p:sp>
    </p:spTree>
    <p:extLst>
      <p:ext uri="{BB962C8B-B14F-4D97-AF65-F5344CB8AC3E}">
        <p14:creationId xmlns:p14="http://schemas.microsoft.com/office/powerpoint/2010/main" val="7634838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What to be Posting (cont.)</a:t>
            </a:r>
            <a:endParaRPr lang="en-US" dirty="0">
              <a:solidFill>
                <a:srgbClr val="4E4D50"/>
              </a:solidFill>
              <a:latin typeface="Open Sans"/>
            </a:endParaRPr>
          </a:p>
        </p:txBody>
      </p:sp>
      <p:sp>
        <p:nvSpPr>
          <p:cNvPr id="3" name="Content Placeholder 2"/>
          <p:cNvSpPr>
            <a:spLocks noGrp="1"/>
          </p:cNvSpPr>
          <p:nvPr>
            <p:ph idx="1"/>
          </p:nvPr>
        </p:nvSpPr>
        <p:spPr/>
        <p:txBody>
          <a:bodyPr/>
          <a:lstStyle/>
          <a:p>
            <a:r>
              <a:rPr lang="en-US" dirty="0" smtClean="0">
                <a:solidFill>
                  <a:srgbClr val="4E4D50"/>
                </a:solidFill>
                <a:latin typeface="+mj-lt"/>
              </a:rPr>
              <a:t>Post about other businesses related to yours in the community and the world as well. For example, if the ABC Company has made a new and exciting development, post about it. Don’t forget to tag them in your posts if they also have social media accounts set up! You can also include new hire announcements and employee spotlights.</a:t>
            </a:r>
          </a:p>
          <a:p>
            <a:endParaRPr lang="en-US" dirty="0">
              <a:solidFill>
                <a:srgbClr val="4E4D50"/>
              </a:solidFill>
              <a:latin typeface="Open Sans"/>
            </a:endParaRPr>
          </a:p>
        </p:txBody>
      </p:sp>
    </p:spTree>
    <p:extLst>
      <p:ext uri="{BB962C8B-B14F-4D97-AF65-F5344CB8AC3E}">
        <p14:creationId xmlns:p14="http://schemas.microsoft.com/office/powerpoint/2010/main" val="32642451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morama.net/corepam/wp-content/uploads/2015/03/vintage-social-networ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6886575"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808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YouTube Audience</a:t>
            </a:r>
            <a:endParaRPr lang="en-US" sz="5000" b="1" dirty="0">
              <a:solidFill>
                <a:schemeClr val="bg1"/>
              </a:solidFill>
            </a:endParaRPr>
          </a:p>
        </p:txBody>
      </p:sp>
      <p:pic>
        <p:nvPicPr>
          <p:cNvPr id="4" name="Picture 3"/>
          <p:cNvPicPr/>
          <p:nvPr/>
        </p:nvPicPr>
        <p:blipFill rotWithShape="1">
          <a:blip r:embed="rId3"/>
          <a:srcRect l="28785" t="52310" r="26649" b="2958"/>
          <a:stretch/>
        </p:blipFill>
        <p:spPr bwMode="auto">
          <a:xfrm>
            <a:off x="1208405" y="2261234"/>
            <a:ext cx="6477000" cy="3656165"/>
          </a:xfrm>
          <a:prstGeom prst="rect">
            <a:avLst/>
          </a:prstGeom>
          <a:ln>
            <a:noFill/>
          </a:ln>
          <a:extLst>
            <a:ext uri="{53640926-AAD7-44d8-BBD7-CCE9431645EC}">
              <a14:shadowObscured xmlns:a14="http://schemas.microsoft.com/office/drawing/2010/main"/>
            </a:ext>
          </a:extLst>
        </p:spPr>
      </p:pic>
      <p:pic>
        <p:nvPicPr>
          <p:cNvPr id="6" name="Picture 5" descr="http://www.youtube.com/yt/brand/media/image/YouTube-logo-full_color.png"/>
          <p:cNvPicPr/>
          <p:nvPr/>
        </p:nvPicPr>
        <p:blipFill rotWithShape="1">
          <a:blip r:embed="rId4" cstate="print">
            <a:extLst>
              <a:ext uri="{28A0092B-C50C-407E-A947-70E740481C1C}">
                <a14:useLocalDpi xmlns:a14="http://schemas.microsoft.com/office/drawing/2010/main" val="0"/>
              </a:ext>
            </a:extLst>
          </a:blip>
          <a:srcRect l="16780" t="25612" r="15100" b="25321"/>
          <a:stretch/>
        </p:blipFill>
        <p:spPr bwMode="auto">
          <a:xfrm>
            <a:off x="685800" y="1475422"/>
            <a:ext cx="1350010" cy="605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18400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Pinterest</a:t>
            </a:r>
            <a:endParaRPr lang="en-US" sz="5000" b="1" dirty="0">
              <a:solidFill>
                <a:schemeClr val="bg1"/>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b="3316"/>
          <a:stretch/>
        </p:blipFill>
        <p:spPr bwMode="auto">
          <a:xfrm>
            <a:off x="973931" y="1295400"/>
            <a:ext cx="7196138" cy="4614863"/>
          </a:xfrm>
          <a:prstGeom prst="rect">
            <a:avLst/>
          </a:prstGeom>
          <a:noFill/>
          <a:ln>
            <a:noFill/>
          </a:ln>
        </p:spPr>
      </p:pic>
      <p:pic>
        <p:nvPicPr>
          <p:cNvPr id="5" name="Picture 4"/>
          <p:cNvPicPr>
            <a:picLocks noChangeAspect="1"/>
          </p:cNvPicPr>
          <p:nvPr/>
        </p:nvPicPr>
        <p:blipFill rotWithShape="1">
          <a:blip r:embed="rId3"/>
          <a:srcRect l="61443" t="28518" r="35636" b="58148"/>
          <a:stretch/>
        </p:blipFill>
        <p:spPr>
          <a:xfrm>
            <a:off x="609600" y="5257800"/>
            <a:ext cx="914400" cy="1371600"/>
          </a:xfrm>
          <a:prstGeom prst="rect">
            <a:avLst/>
          </a:prstGeom>
        </p:spPr>
      </p:pic>
    </p:spTree>
    <p:extLst>
      <p:ext uri="{BB962C8B-B14F-4D97-AF65-F5344CB8AC3E}">
        <p14:creationId xmlns:p14="http://schemas.microsoft.com/office/powerpoint/2010/main" val="20150839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081580" y="653453"/>
            <a:ext cx="6726971" cy="2243374"/>
          </a:xfrm>
        </p:spPr>
        <p:txBody>
          <a:bodyPr>
            <a:normAutofit/>
          </a:bodyPr>
          <a:lstStyle/>
          <a:p>
            <a:pPr marL="0" indent="0" algn="ctr">
              <a:buNone/>
            </a:pPr>
            <a:r>
              <a:rPr lang="en-US" sz="4500" b="1" dirty="0" smtClean="0"/>
              <a:t>              PINTEREST</a:t>
            </a:r>
            <a:r>
              <a:rPr lang="en-US" sz="2800" dirty="0" smtClean="0"/>
              <a:t/>
            </a:r>
            <a:br>
              <a:rPr lang="en-US" sz="2800" dirty="0" smtClean="0"/>
            </a:br>
            <a:r>
              <a:rPr lang="en-US" sz="2800" dirty="0" smtClean="0"/>
              <a:t/>
            </a:r>
            <a:br>
              <a:rPr lang="en-US" sz="2800" dirty="0" smtClean="0"/>
            </a:br>
            <a:endParaRPr lang="en-US" sz="3000" dirty="0" smtClean="0"/>
          </a:p>
        </p:txBody>
      </p:sp>
      <p:sp>
        <p:nvSpPr>
          <p:cNvPr id="8" name="Content Placeholder 2"/>
          <p:cNvSpPr txBox="1">
            <a:spLocks/>
          </p:cNvSpPr>
          <p:nvPr/>
        </p:nvSpPr>
        <p:spPr>
          <a:xfrm>
            <a:off x="152400" y="6626138"/>
            <a:ext cx="3618442" cy="231862"/>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i="1" dirty="0" smtClean="0"/>
              <a:t>Source: Pinterest &amp; Jeffbullas.com</a:t>
            </a:r>
            <a:endParaRPr lang="en-US" sz="2000" dirty="0"/>
          </a:p>
        </p:txBody>
      </p:sp>
      <p:sp>
        <p:nvSpPr>
          <p:cNvPr id="9" name="Content Placeholder 2"/>
          <p:cNvSpPr txBox="1">
            <a:spLocks/>
          </p:cNvSpPr>
          <p:nvPr/>
        </p:nvSpPr>
        <p:spPr>
          <a:xfrm>
            <a:off x="5334000" y="735685"/>
            <a:ext cx="3373466"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t/>
            </a:r>
            <a:br>
              <a:rPr lang="en-US" sz="2800" dirty="0" smtClean="0"/>
            </a:br>
            <a:endParaRPr lang="en-US" sz="2800" dirty="0" smtClean="0"/>
          </a:p>
          <a:p>
            <a:pPr marL="0" indent="0" algn="ctr">
              <a:buFont typeface="Arial"/>
              <a:buNone/>
            </a:pPr>
            <a:r>
              <a:rPr lang="en-US" sz="2000" dirty="0" smtClean="0"/>
              <a:t>2/3 of all pins generated from business websites</a:t>
            </a:r>
            <a:br>
              <a:rPr lang="en-US" sz="2000" dirty="0" smtClean="0"/>
            </a:br>
            <a:endParaRPr lang="en-US" sz="2000" dirty="0" smtClean="0"/>
          </a:p>
          <a:p>
            <a:pPr marL="0" indent="0" algn="ctr">
              <a:buNone/>
            </a:pPr>
            <a:r>
              <a:rPr lang="en-US" sz="2000" dirty="0"/>
              <a:t>House pins on your website for maximum </a:t>
            </a:r>
            <a:r>
              <a:rPr lang="en-US" sz="2000" dirty="0" smtClean="0"/>
              <a:t>value</a:t>
            </a:r>
          </a:p>
          <a:p>
            <a:pPr marL="0" indent="0" algn="ctr">
              <a:buNone/>
            </a:pPr>
            <a:endParaRPr lang="en-US" sz="2000" dirty="0"/>
          </a:p>
          <a:p>
            <a:pPr marL="0" indent="0" algn="ctr">
              <a:buNone/>
            </a:pPr>
            <a:r>
              <a:rPr lang="en-US" sz="2000" dirty="0" smtClean="0"/>
              <a:t>Pinterest shoppers purchase – Shopify users referred by Pinterest spend an average of $80 compared to Facebook retail of $40</a:t>
            </a:r>
          </a:p>
          <a:p>
            <a:pPr marL="0" indent="0" algn="ctr">
              <a:buFont typeface="Arial"/>
              <a:buNone/>
            </a:pPr>
            <a:endParaRPr lang="en-US" sz="2800" dirty="0"/>
          </a:p>
        </p:txBody>
      </p:sp>
      <p:pic>
        <p:nvPicPr>
          <p:cNvPr id="2050" name="Picture 2" descr="https://encrypted-tbn0.gstatic.com/images?q=tbn:ANd9GcRsGQYcP97aR40PlzBiV0B-cTajLypHI0WnM3u-Vug2anIGxJ5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51613"/>
            <a:ext cx="735190" cy="735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0 Amazing Facts About Pinterest Marketing That Will Surprise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36" y="17658"/>
            <a:ext cx="4850287" cy="65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519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Instagram</a:t>
            </a:r>
            <a:endParaRPr lang="en-US" sz="5000" b="1" dirty="0">
              <a:solidFill>
                <a:schemeClr val="bg1"/>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34025" cy="4238625"/>
          </a:xfrm>
          <a:prstGeom prst="rect">
            <a:avLst/>
          </a:prstGeom>
          <a:noFill/>
          <a:ln>
            <a:noFill/>
          </a:ln>
        </p:spPr>
      </p:pic>
      <p:pic>
        <p:nvPicPr>
          <p:cNvPr id="6" name="Picture 5"/>
          <p:cNvPicPr>
            <a:picLocks noChangeAspect="1"/>
          </p:cNvPicPr>
          <p:nvPr/>
        </p:nvPicPr>
        <p:blipFill rotWithShape="1">
          <a:blip r:embed="rId3"/>
          <a:srcRect l="61443" t="28518" r="35636" b="58148"/>
          <a:stretch/>
        </p:blipFill>
        <p:spPr>
          <a:xfrm>
            <a:off x="609600" y="5257800"/>
            <a:ext cx="914400" cy="1371600"/>
          </a:xfrm>
          <a:prstGeom prst="rect">
            <a:avLst/>
          </a:prstGeom>
        </p:spPr>
      </p:pic>
    </p:spTree>
    <p:extLst>
      <p:ext uri="{BB962C8B-B14F-4D97-AF65-F5344CB8AC3E}">
        <p14:creationId xmlns:p14="http://schemas.microsoft.com/office/powerpoint/2010/main" val="16062484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09600" y="2275000"/>
            <a:ext cx="8334800" cy="3962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smtClean="0"/>
              <a:t>Photos (Square) &amp; Videos (15 seconds max) </a:t>
            </a:r>
            <a:endParaRPr lang="en-US" sz="2600" dirty="0"/>
          </a:p>
          <a:p>
            <a:r>
              <a:rPr lang="en-US" sz="2600" dirty="0" smtClean="0"/>
              <a:t>Cross-Social Sharing Platform</a:t>
            </a:r>
            <a:br>
              <a:rPr lang="en-US" sz="2600" dirty="0" smtClean="0"/>
            </a:br>
            <a:r>
              <a:rPr lang="en-US" sz="2600" dirty="0" smtClean="0"/>
              <a:t>Mobile-Focused; Limited Desktop Usage</a:t>
            </a:r>
            <a:endParaRPr lang="en-US" sz="2600" dirty="0"/>
          </a:p>
          <a:p>
            <a:r>
              <a:rPr lang="en-US" sz="2600" dirty="0" smtClean="0"/>
              <a:t>Hashtags are prevalent, limit 30 per post</a:t>
            </a:r>
            <a:endParaRPr lang="en-US" sz="2600" dirty="0"/>
          </a:p>
          <a:p>
            <a:r>
              <a:rPr lang="en-US" sz="2600" dirty="0" smtClean="0"/>
              <a:t>Videos can be embedded into website</a:t>
            </a:r>
          </a:p>
        </p:txBody>
      </p:sp>
      <p:pic>
        <p:nvPicPr>
          <p:cNvPr id="8" name="Picture 4" descr="https://pbs.twimg.com/profile_images/1550954462/instagramIcon_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5842"/>
            <a:ext cx="1387641" cy="138764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19668" y="773921"/>
            <a:ext cx="8229600" cy="1143000"/>
          </a:xfrm>
        </p:spPr>
        <p:txBody>
          <a:bodyPr>
            <a:normAutofit/>
          </a:bodyPr>
          <a:lstStyle/>
          <a:p>
            <a:pPr algn="l"/>
            <a:r>
              <a:rPr lang="en-US" b="1" i="1" dirty="0" smtClean="0">
                <a:solidFill>
                  <a:srgbClr val="4E4D50"/>
                </a:solidFill>
                <a:latin typeface="Open Sans"/>
                <a:cs typeface="Open Sans"/>
              </a:rPr>
              <a:t>           Instagram</a:t>
            </a:r>
            <a:endParaRPr lang="en-US" b="1" i="1" dirty="0">
              <a:solidFill>
                <a:srgbClr val="4E4D50"/>
              </a:solidFill>
              <a:latin typeface="Open Sans"/>
              <a:cs typeface="Open Sans"/>
            </a:endParaRPr>
          </a:p>
        </p:txBody>
      </p:sp>
    </p:spTree>
    <p:extLst>
      <p:ext uri="{BB962C8B-B14F-4D97-AF65-F5344CB8AC3E}">
        <p14:creationId xmlns:p14="http://schemas.microsoft.com/office/powerpoint/2010/main" val="1133042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531695" y="5378333"/>
            <a:ext cx="4249002" cy="4526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i="1" dirty="0" smtClean="0"/>
              <a:t>According to 2014 Pew Research Report</a:t>
            </a:r>
            <a:endParaRPr lang="en-US" sz="1600" dirty="0"/>
          </a:p>
        </p:txBody>
      </p:sp>
      <p:pic>
        <p:nvPicPr>
          <p:cNvPr id="9220" name="Picture 4" descr="https://pbs.twimg.com/profile_images/1550954462/instagramIcon_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798" y="400062"/>
            <a:ext cx="689161" cy="68916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976600" y="1112837"/>
            <a:ext cx="4167400"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800" dirty="0"/>
          </a:p>
          <a:p>
            <a:r>
              <a:rPr lang="en-US" sz="2800" dirty="0"/>
              <a:t>Grew by 50% between March and December 2014 and exceeded the 300 million mark.</a:t>
            </a:r>
          </a:p>
          <a:p>
            <a:r>
              <a:rPr lang="en-US" sz="2800" dirty="0" smtClean="0"/>
              <a:t>Engagement rates on Instagram are 15 times higher than Facebook and 20 times higher than Twitter.</a:t>
            </a:r>
          </a:p>
          <a:p>
            <a:r>
              <a:rPr lang="en-US" sz="2800" dirty="0" smtClean="0"/>
              <a:t>Only 28% of marketers use Instagram</a:t>
            </a:r>
          </a:p>
          <a:p>
            <a:pPr marL="0" indent="0" algn="ctr">
              <a:buFont typeface="Arial"/>
              <a:buNone/>
            </a:pPr>
            <a:endParaRPr lang="en-US" sz="2800" dirty="0"/>
          </a:p>
        </p:txBody>
      </p:sp>
      <p:sp>
        <p:nvSpPr>
          <p:cNvPr id="10" name="Title 1"/>
          <p:cNvSpPr>
            <a:spLocks noGrp="1"/>
          </p:cNvSpPr>
          <p:nvPr>
            <p:ph type="title"/>
          </p:nvPr>
        </p:nvSpPr>
        <p:spPr>
          <a:xfrm>
            <a:off x="5996089" y="166688"/>
            <a:ext cx="8229600" cy="1143000"/>
          </a:xfrm>
        </p:spPr>
        <p:txBody>
          <a:bodyPr>
            <a:normAutofit/>
          </a:bodyPr>
          <a:lstStyle/>
          <a:p>
            <a:pPr algn="l"/>
            <a:r>
              <a:rPr lang="en-US" b="1" i="1" dirty="0" smtClean="0">
                <a:solidFill>
                  <a:srgbClr val="4E4D50"/>
                </a:solidFill>
                <a:latin typeface="Open Sans"/>
                <a:cs typeface="Open Sans"/>
              </a:rPr>
              <a:t>Instagram</a:t>
            </a:r>
            <a:endParaRPr lang="en-US" b="1" i="1" dirty="0">
              <a:solidFill>
                <a:srgbClr val="4E4D50"/>
              </a:solidFill>
              <a:latin typeface="Open Sans"/>
              <a:cs typeface="Open Sans"/>
            </a:endParaRPr>
          </a:p>
        </p:txBody>
      </p:sp>
      <p:pic>
        <p:nvPicPr>
          <p:cNvPr id="2050" name="Picture 2" descr="http://thumbnails-visually.netdna-ssl.com/the-influence-of-instagram_53b05f48ee73d_w517.png"/>
          <p:cNvPicPr>
            <a:picLocks noChangeAspect="1" noChangeArrowheads="1"/>
          </p:cNvPicPr>
          <p:nvPr/>
        </p:nvPicPr>
        <p:blipFill rotWithShape="1">
          <a:blip r:embed="rId3">
            <a:extLst>
              <a:ext uri="{28A0092B-C50C-407E-A947-70E740481C1C}">
                <a14:useLocalDpi xmlns:a14="http://schemas.microsoft.com/office/drawing/2010/main" val="0"/>
              </a:ext>
            </a:extLst>
          </a:blip>
          <a:srcRect b="8781"/>
          <a:stretch/>
        </p:blipFill>
        <p:spPr bwMode="auto">
          <a:xfrm>
            <a:off x="87882" y="533400"/>
            <a:ext cx="4658486" cy="583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613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i="1" dirty="0" smtClean="0">
                <a:solidFill>
                  <a:srgbClr val="4E4D50"/>
                </a:solidFill>
                <a:latin typeface="Open Sans"/>
                <a:cs typeface="Open Sans"/>
              </a:rPr>
              <a:t>About </a:t>
            </a:r>
            <a:r>
              <a:rPr lang="en-US" b="1" i="1" dirty="0" smtClean="0">
                <a:solidFill>
                  <a:srgbClr val="4E4D50"/>
                </a:solidFill>
                <a:latin typeface="Open Sans"/>
                <a:cs typeface="Open Sans"/>
              </a:rPr>
              <a:t>Instagram</a:t>
            </a:r>
            <a:endParaRPr lang="en-US" b="1" i="1" dirty="0">
              <a:solidFill>
                <a:srgbClr val="4E4D50"/>
              </a:solidFill>
              <a:latin typeface="Open Sans"/>
              <a:cs typeface="Open Sans"/>
            </a:endParaRPr>
          </a:p>
        </p:txBody>
      </p:sp>
      <p:sp>
        <p:nvSpPr>
          <p:cNvPr id="3" name="Content Placeholder 2"/>
          <p:cNvSpPr>
            <a:spLocks noGrp="1"/>
          </p:cNvSpPr>
          <p:nvPr>
            <p:ph idx="1"/>
          </p:nvPr>
        </p:nvSpPr>
        <p:spPr>
          <a:xfrm>
            <a:off x="381000" y="2133599"/>
            <a:ext cx="8229600" cy="4038601"/>
          </a:xfrm>
        </p:spPr>
        <p:txBody>
          <a:bodyPr>
            <a:noAutofit/>
          </a:bodyPr>
          <a:lstStyle/>
          <a:p>
            <a:pPr marL="0" indent="0" algn="ctr">
              <a:buNone/>
            </a:pPr>
            <a:endParaRPr lang="en-US" sz="2000" b="1" i="1" u="sng" dirty="0" smtClean="0">
              <a:solidFill>
                <a:srgbClr val="4E4D50"/>
              </a:solidFill>
              <a:latin typeface="Open Sans"/>
              <a:cs typeface="Open Sans"/>
            </a:endParaRPr>
          </a:p>
          <a:p>
            <a:pPr marL="0" indent="0" algn="ctr">
              <a:buNone/>
            </a:pPr>
            <a:r>
              <a:rPr lang="en-US" sz="2000" b="1" i="1" u="sng" dirty="0" smtClean="0">
                <a:solidFill>
                  <a:srgbClr val="4E4D50"/>
                </a:solidFill>
                <a:latin typeface="Open Sans"/>
                <a:cs typeface="Open Sans"/>
              </a:rPr>
              <a:t>Platform in which users upload photos with captions to share with their “followers.”</a:t>
            </a:r>
            <a:r>
              <a:rPr lang="en-US" sz="2000" b="1" dirty="0">
                <a:solidFill>
                  <a:srgbClr val="4E4D50"/>
                </a:solidFill>
                <a:latin typeface="Open Sans"/>
                <a:cs typeface="Open Sans"/>
              </a:rPr>
              <a:t> </a:t>
            </a:r>
            <a:endParaRPr lang="en-US" sz="1400" dirty="0">
              <a:solidFill>
                <a:srgbClr val="4E4D50"/>
              </a:solidFill>
              <a:latin typeface="Open Sans"/>
              <a:cs typeface="Open Sans"/>
            </a:endParaRPr>
          </a:p>
          <a:p>
            <a:r>
              <a:rPr lang="en-US" sz="1800" dirty="0" smtClean="0">
                <a:solidFill>
                  <a:srgbClr val="4E4D50"/>
                </a:solidFill>
                <a:latin typeface="Open Sans"/>
                <a:cs typeface="Open Sans"/>
              </a:rPr>
              <a:t>Features include:</a:t>
            </a:r>
          </a:p>
          <a:p>
            <a:pPr lvl="1"/>
            <a:r>
              <a:rPr lang="en-US" sz="1400" b="1" dirty="0" smtClean="0">
                <a:solidFill>
                  <a:srgbClr val="4E4D50"/>
                </a:solidFill>
                <a:latin typeface="Open Sans"/>
                <a:cs typeface="Open Sans"/>
              </a:rPr>
              <a:t>Information/About section</a:t>
            </a:r>
            <a:r>
              <a:rPr lang="en-US" sz="1400" dirty="0" smtClean="0">
                <a:solidFill>
                  <a:srgbClr val="4E4D50"/>
                </a:solidFill>
                <a:latin typeface="Open Sans"/>
                <a:cs typeface="Open Sans"/>
              </a:rPr>
              <a:t> where you can write information about PARMC including who you are, what you do, and your location.</a:t>
            </a:r>
            <a:r>
              <a:rPr lang="en-US" sz="1400" dirty="0">
                <a:solidFill>
                  <a:srgbClr val="4E4D50"/>
                </a:solidFill>
                <a:latin typeface="Open Sans"/>
                <a:cs typeface="Open Sans"/>
              </a:rPr>
              <a:t> </a:t>
            </a:r>
            <a:r>
              <a:rPr lang="en-US" sz="1400" dirty="0" smtClean="0">
                <a:solidFill>
                  <a:srgbClr val="4E4D50"/>
                </a:solidFill>
                <a:latin typeface="Open Sans"/>
                <a:cs typeface="Open Sans"/>
              </a:rPr>
              <a:t>In this section, you can also have the link to your website PARMC.org.</a:t>
            </a:r>
          </a:p>
          <a:p>
            <a:pPr lvl="1"/>
            <a:r>
              <a:rPr lang="en-US" sz="1400" b="1" dirty="0" smtClean="0">
                <a:solidFill>
                  <a:srgbClr val="4E4D50"/>
                </a:solidFill>
                <a:latin typeface="Open Sans"/>
                <a:cs typeface="Open Sans"/>
              </a:rPr>
              <a:t>Filters for your photos being uploaded. </a:t>
            </a:r>
            <a:r>
              <a:rPr lang="en-US" sz="1400" dirty="0" smtClean="0">
                <a:solidFill>
                  <a:srgbClr val="4E4D50"/>
                </a:solidFill>
                <a:latin typeface="Open Sans"/>
                <a:cs typeface="Open Sans"/>
              </a:rPr>
              <a:t>These should be used sparingly, as some filters are distracting and “over-the-top.”</a:t>
            </a:r>
          </a:p>
          <a:p>
            <a:pPr lvl="1"/>
            <a:r>
              <a:rPr lang="en-US" sz="1400" b="1" dirty="0" smtClean="0">
                <a:solidFill>
                  <a:srgbClr val="4E4D50"/>
                </a:solidFill>
                <a:latin typeface="Open Sans"/>
                <a:cs typeface="Open Sans"/>
              </a:rPr>
              <a:t>Share to Facebook and Twitter. </a:t>
            </a:r>
            <a:r>
              <a:rPr lang="en-US" sz="1400" dirty="0" smtClean="0">
                <a:solidFill>
                  <a:srgbClr val="4E4D50"/>
                </a:solidFill>
                <a:latin typeface="Open Sans"/>
                <a:cs typeface="Open Sans"/>
              </a:rPr>
              <a:t>Right before you publish your photo, you will have the option of “sharing” your photo to Facebook, Twitter, or both. Your photo will appear in the form of a caption with a link on Twitter, and the actual photo with the caption on Facebook. Users who see your Instagram post that was shared on Twitter or Facebook are able to see that the photo originally came from your Instagram account, so this drives more users to your Instagram account as well.</a:t>
            </a:r>
            <a:endParaRPr lang="en-US" sz="1400" b="1" dirty="0" smtClean="0">
              <a:solidFill>
                <a:srgbClr val="4E4D50"/>
              </a:solidFill>
              <a:latin typeface="Open Sans"/>
              <a:cs typeface="Open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207605"/>
            <a:ext cx="2133600" cy="2133600"/>
          </a:xfrm>
          <a:prstGeom prst="rect">
            <a:avLst/>
          </a:prstGeom>
        </p:spPr>
      </p:pic>
    </p:spTree>
    <p:extLst>
      <p:ext uri="{BB962C8B-B14F-4D97-AF65-F5344CB8AC3E}">
        <p14:creationId xmlns:p14="http://schemas.microsoft.com/office/powerpoint/2010/main" val="26833549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4E4D50"/>
                </a:solidFill>
                <a:latin typeface="Open Sans"/>
              </a:rPr>
              <a:t>Your Posts- Descriptions/Hashtags</a:t>
            </a:r>
            <a:endParaRPr lang="en-US" dirty="0">
              <a:solidFill>
                <a:srgbClr val="4E4D50"/>
              </a:solidFill>
              <a:latin typeface="Open Sans"/>
            </a:endParaRPr>
          </a:p>
        </p:txBody>
      </p:sp>
      <p:sp>
        <p:nvSpPr>
          <p:cNvPr id="3" name="Content Placeholder 2"/>
          <p:cNvSpPr>
            <a:spLocks noGrp="1"/>
          </p:cNvSpPr>
          <p:nvPr>
            <p:ph idx="1"/>
          </p:nvPr>
        </p:nvSpPr>
        <p:spPr>
          <a:xfrm>
            <a:off x="3810000" y="1295400"/>
            <a:ext cx="5105400" cy="5181600"/>
          </a:xfrm>
        </p:spPr>
        <p:txBody>
          <a:bodyPr>
            <a:normAutofit fontScale="70000" lnSpcReduction="20000"/>
          </a:bodyPr>
          <a:lstStyle/>
          <a:p>
            <a:r>
              <a:rPr lang="en-US" dirty="0" smtClean="0">
                <a:latin typeface="+mj-lt"/>
              </a:rPr>
              <a:t>Use a </a:t>
            </a:r>
            <a:r>
              <a:rPr lang="en-US" b="1" dirty="0" smtClean="0">
                <a:latin typeface="+mj-lt"/>
              </a:rPr>
              <a:t>description</a:t>
            </a:r>
            <a:r>
              <a:rPr lang="en-US" dirty="0" smtClean="0">
                <a:latin typeface="+mj-lt"/>
              </a:rPr>
              <a:t> for every post you make. Use </a:t>
            </a:r>
            <a:r>
              <a:rPr lang="en-US" b="1" dirty="0" smtClean="0">
                <a:latin typeface="+mj-lt"/>
              </a:rPr>
              <a:t>hashtags (#) </a:t>
            </a:r>
            <a:r>
              <a:rPr lang="en-US" dirty="0" smtClean="0">
                <a:latin typeface="+mj-lt"/>
              </a:rPr>
              <a:t>that are applicable to your business  on every post (ex: #PARMC, #PARecycling, #RecyclingMarketsCenter) and include photo-specific hashtags.</a:t>
            </a:r>
          </a:p>
          <a:p>
            <a:r>
              <a:rPr lang="en-US" dirty="0" smtClean="0">
                <a:latin typeface="+mj-lt"/>
              </a:rPr>
              <a:t>Hashtags put your photo under a master page of all photos with that same hashtag from every Instagram user. Therefore, if anyone were to search any of the hashtags you used in a post, they could possibly stumble upon your post (ordered according to time). </a:t>
            </a:r>
            <a:endParaRPr lang="en-US" dirty="0">
              <a:latin typeface="+mj-lt"/>
            </a:endParaRPr>
          </a:p>
          <a:p>
            <a:r>
              <a:rPr lang="en-US" dirty="0" smtClean="0">
                <a:latin typeface="+mj-lt"/>
              </a:rPr>
              <a:t>Hashtags go right in with your caption, so you have to actually type them all out.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9" y="1219200"/>
            <a:ext cx="2946451" cy="5238135"/>
          </a:xfrm>
          <a:prstGeom prst="rect">
            <a:avLst/>
          </a:prstGeom>
        </p:spPr>
      </p:pic>
    </p:spTree>
    <p:extLst>
      <p:ext uri="{BB962C8B-B14F-4D97-AF65-F5344CB8AC3E}">
        <p14:creationId xmlns:p14="http://schemas.microsoft.com/office/powerpoint/2010/main" val="39445785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4E4D50"/>
                </a:solidFill>
                <a:latin typeface="Open Sans"/>
              </a:rPr>
              <a:t>Your Posts- Location, URL, Responses</a:t>
            </a:r>
            <a:endParaRPr lang="en-US" dirty="0">
              <a:solidFill>
                <a:srgbClr val="4E4D50"/>
              </a:solidFill>
              <a:latin typeface="Open Sans"/>
            </a:endParaRPr>
          </a:p>
        </p:txBody>
      </p:sp>
      <p:sp>
        <p:nvSpPr>
          <p:cNvPr id="3" name="Content Placeholder 2"/>
          <p:cNvSpPr>
            <a:spLocks noGrp="1"/>
          </p:cNvSpPr>
          <p:nvPr>
            <p:ph idx="1"/>
          </p:nvPr>
        </p:nvSpPr>
        <p:spPr>
          <a:xfrm>
            <a:off x="457200" y="1646237"/>
            <a:ext cx="8229600" cy="4525963"/>
          </a:xfrm>
        </p:spPr>
        <p:txBody>
          <a:bodyPr>
            <a:noAutofit/>
          </a:bodyPr>
          <a:lstStyle/>
          <a:p>
            <a:pPr lvl="0"/>
            <a:r>
              <a:rPr lang="en-US" sz="2400" dirty="0">
                <a:solidFill>
                  <a:srgbClr val="4E4D50"/>
                </a:solidFill>
                <a:latin typeface="Open Sans"/>
              </a:rPr>
              <a:t>Use your </a:t>
            </a:r>
            <a:r>
              <a:rPr lang="en-US" sz="2400" b="1" dirty="0">
                <a:solidFill>
                  <a:srgbClr val="4E4D50"/>
                </a:solidFill>
                <a:latin typeface="Open Sans"/>
              </a:rPr>
              <a:t>location</a:t>
            </a:r>
            <a:r>
              <a:rPr lang="en-US" sz="2400" dirty="0">
                <a:solidFill>
                  <a:srgbClr val="4E4D50"/>
                </a:solidFill>
                <a:latin typeface="Open Sans"/>
              </a:rPr>
              <a:t> in every post so that people can tap on the location of your photo and see where your business is located.</a:t>
            </a:r>
          </a:p>
          <a:p>
            <a:pPr lvl="0"/>
            <a:r>
              <a:rPr lang="en-US" sz="2400" dirty="0" smtClean="0">
                <a:solidFill>
                  <a:srgbClr val="4E4D50"/>
                </a:solidFill>
                <a:latin typeface="Open Sans"/>
              </a:rPr>
              <a:t>Add URL (i.e. parmc.org) </a:t>
            </a:r>
            <a:r>
              <a:rPr lang="en-US" sz="2400" dirty="0">
                <a:solidFill>
                  <a:srgbClr val="4E4D50"/>
                </a:solidFill>
                <a:latin typeface="Open Sans"/>
              </a:rPr>
              <a:t>to the captions </a:t>
            </a:r>
            <a:r>
              <a:rPr lang="en-US" sz="2400" dirty="0" smtClean="0">
                <a:solidFill>
                  <a:srgbClr val="4E4D50"/>
                </a:solidFill>
                <a:latin typeface="Open Sans"/>
              </a:rPr>
              <a:t>of your pictures to </a:t>
            </a:r>
            <a:r>
              <a:rPr lang="en-US" sz="2400" dirty="0">
                <a:solidFill>
                  <a:srgbClr val="4E4D50"/>
                </a:solidFill>
                <a:latin typeface="Open Sans"/>
              </a:rPr>
              <a:t>drive traffic to your website.</a:t>
            </a:r>
          </a:p>
          <a:p>
            <a:pPr lvl="0"/>
            <a:r>
              <a:rPr lang="en-US" sz="2400" dirty="0">
                <a:solidFill>
                  <a:srgbClr val="4E4D50"/>
                </a:solidFill>
                <a:latin typeface="Open Sans"/>
              </a:rPr>
              <a:t>If users comment on your pictures, especially with a question</a:t>
            </a:r>
            <a:r>
              <a:rPr lang="en-US" sz="2400" b="1" dirty="0">
                <a:solidFill>
                  <a:srgbClr val="4E4D50"/>
                </a:solidFill>
                <a:latin typeface="Open Sans"/>
              </a:rPr>
              <a:t>, RESPOND</a:t>
            </a:r>
            <a:r>
              <a:rPr lang="en-US" sz="2400" b="1" dirty="0" smtClean="0">
                <a:solidFill>
                  <a:srgbClr val="4E4D50"/>
                </a:solidFill>
                <a:latin typeface="Open Sans"/>
              </a:rPr>
              <a:t>! </a:t>
            </a:r>
            <a:r>
              <a:rPr lang="en-US" sz="2400" dirty="0" smtClean="0">
                <a:solidFill>
                  <a:srgbClr val="4E4D50"/>
                </a:solidFill>
                <a:latin typeface="Open Sans"/>
              </a:rPr>
              <a:t>When responding, make sure you tag the person you are responding to by typing the “@” key with their username. This is the only way that they will get a notification that you have responded to their comment.</a:t>
            </a:r>
            <a:endParaRPr lang="en-US" sz="2400" b="1" dirty="0">
              <a:solidFill>
                <a:srgbClr val="4E4D50"/>
              </a:solidFill>
              <a:latin typeface="Open Sans"/>
            </a:endParaRPr>
          </a:p>
        </p:txBody>
      </p:sp>
    </p:spTree>
    <p:extLst>
      <p:ext uri="{BB962C8B-B14F-4D97-AF65-F5344CB8AC3E}">
        <p14:creationId xmlns:p14="http://schemas.microsoft.com/office/powerpoint/2010/main" val="13643724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28600"/>
            <a:ext cx="3624263" cy="6455291"/>
          </a:xfrm>
        </p:spPr>
      </p:pic>
      <p:sp>
        <p:nvSpPr>
          <p:cNvPr id="5" name="TextBox 4"/>
          <p:cNvSpPr txBox="1"/>
          <p:nvPr/>
        </p:nvSpPr>
        <p:spPr>
          <a:xfrm>
            <a:off x="4650658" y="1524000"/>
            <a:ext cx="3505200" cy="4247317"/>
          </a:xfrm>
          <a:prstGeom prst="rect">
            <a:avLst/>
          </a:prstGeom>
          <a:noFill/>
        </p:spPr>
        <p:txBody>
          <a:bodyPr wrap="square" rtlCol="0">
            <a:spAutoFit/>
          </a:bodyPr>
          <a:lstStyle/>
          <a:p>
            <a:r>
              <a:rPr lang="en-US" b="1" dirty="0" smtClean="0">
                <a:solidFill>
                  <a:srgbClr val="4E4D50"/>
                </a:solidFill>
                <a:latin typeface="Open Sans"/>
              </a:rPr>
              <a:t>Red circle </a:t>
            </a:r>
            <a:r>
              <a:rPr lang="en-US" dirty="0" smtClean="0">
                <a:solidFill>
                  <a:srgbClr val="4E4D50"/>
                </a:solidFill>
                <a:latin typeface="Open Sans"/>
              </a:rPr>
              <a:t>indicates the place in which you insert the location the picture was taken from.</a:t>
            </a:r>
          </a:p>
          <a:p>
            <a:endParaRPr lang="en-US" dirty="0">
              <a:solidFill>
                <a:srgbClr val="4E4D50"/>
              </a:solidFill>
              <a:latin typeface="Open Sans"/>
            </a:endParaRPr>
          </a:p>
          <a:p>
            <a:r>
              <a:rPr lang="en-US" b="1" dirty="0" smtClean="0">
                <a:solidFill>
                  <a:srgbClr val="4E4D50"/>
                </a:solidFill>
                <a:latin typeface="Open Sans"/>
              </a:rPr>
              <a:t>Insert a caption</a:t>
            </a:r>
            <a:r>
              <a:rPr lang="en-US" dirty="0" smtClean="0">
                <a:solidFill>
                  <a:srgbClr val="4E4D50"/>
                </a:solidFill>
                <a:latin typeface="Open Sans"/>
              </a:rPr>
              <a:t> by typing where it says “Write a caption…”</a:t>
            </a:r>
          </a:p>
          <a:p>
            <a:endParaRPr lang="en-US" b="1" dirty="0">
              <a:solidFill>
                <a:srgbClr val="4E4D50"/>
              </a:solidFill>
              <a:latin typeface="Open Sans"/>
            </a:endParaRPr>
          </a:p>
          <a:p>
            <a:r>
              <a:rPr lang="en-US" b="1" dirty="0" smtClean="0">
                <a:solidFill>
                  <a:srgbClr val="4E4D50"/>
                </a:solidFill>
                <a:latin typeface="Open Sans"/>
              </a:rPr>
              <a:t>Tap on the Facebook and Twitter</a:t>
            </a:r>
            <a:r>
              <a:rPr lang="en-US" dirty="0" smtClean="0">
                <a:solidFill>
                  <a:srgbClr val="4E4D50"/>
                </a:solidFill>
                <a:latin typeface="Open Sans"/>
              </a:rPr>
              <a:t> icons to share to these platforms; the platforms should turn blue to indicate that you have selected them.</a:t>
            </a:r>
          </a:p>
          <a:p>
            <a:endParaRPr lang="en-US" b="1" dirty="0">
              <a:solidFill>
                <a:srgbClr val="4E4D50"/>
              </a:solidFill>
              <a:latin typeface="Open Sans"/>
            </a:endParaRPr>
          </a:p>
          <a:p>
            <a:r>
              <a:rPr lang="en-US" b="1" dirty="0" smtClean="0">
                <a:solidFill>
                  <a:srgbClr val="4E4D50"/>
                </a:solidFill>
                <a:latin typeface="Open Sans"/>
              </a:rPr>
              <a:t>Blue share button </a:t>
            </a:r>
            <a:r>
              <a:rPr lang="en-US" dirty="0" smtClean="0">
                <a:solidFill>
                  <a:srgbClr val="4E4D50"/>
                </a:solidFill>
                <a:latin typeface="Open Sans"/>
              </a:rPr>
              <a:t>on the bottom publishes your picture!</a:t>
            </a:r>
            <a:endParaRPr lang="en-US" b="1" dirty="0">
              <a:solidFill>
                <a:srgbClr val="4E4D50"/>
              </a:solidFill>
              <a:latin typeface="Open Sans"/>
            </a:endParaRPr>
          </a:p>
        </p:txBody>
      </p:sp>
      <p:sp>
        <p:nvSpPr>
          <p:cNvPr id="2" name="TextBox 1"/>
          <p:cNvSpPr txBox="1"/>
          <p:nvPr/>
        </p:nvSpPr>
        <p:spPr>
          <a:xfrm>
            <a:off x="4559095" y="381000"/>
            <a:ext cx="3688326" cy="923330"/>
          </a:xfrm>
          <a:prstGeom prst="rect">
            <a:avLst/>
          </a:prstGeom>
          <a:noFill/>
        </p:spPr>
        <p:txBody>
          <a:bodyPr wrap="square" rtlCol="0">
            <a:spAutoFit/>
          </a:bodyPr>
          <a:lstStyle/>
          <a:p>
            <a:r>
              <a:rPr lang="en-US" sz="5400" b="1" u="sng" dirty="0" smtClean="0">
                <a:solidFill>
                  <a:srgbClr val="4E4D50"/>
                </a:solidFill>
                <a:latin typeface="Open Sans"/>
              </a:rPr>
              <a:t>Insta-Map</a:t>
            </a:r>
            <a:endParaRPr lang="en-US" sz="5400" b="1" u="sng" dirty="0">
              <a:solidFill>
                <a:srgbClr val="4E4D50"/>
              </a:solidFill>
              <a:latin typeface="Open Sans"/>
            </a:endParaRPr>
          </a:p>
        </p:txBody>
      </p:sp>
    </p:spTree>
    <p:extLst>
      <p:ext uri="{BB962C8B-B14F-4D97-AF65-F5344CB8AC3E}">
        <p14:creationId xmlns:p14="http://schemas.microsoft.com/office/powerpoint/2010/main" val="762272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Meet Audiences Where They Are</a:t>
            </a:r>
            <a:endParaRPr lang="en-US" sz="5000" b="1" dirty="0">
              <a:solidFill>
                <a:schemeClr val="bg1"/>
              </a:solidFill>
            </a:endParaRPr>
          </a:p>
        </p:txBody>
      </p:sp>
      <p:pic>
        <p:nvPicPr>
          <p:cNvPr id="2068" name="Picture 20" descr="http://www.wmich.edu/businessnews/newsletter/images/may2014/keysto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6425" y="1828800"/>
            <a:ext cx="539115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9241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84" y="9167"/>
            <a:ext cx="8229600" cy="1143000"/>
          </a:xfrm>
        </p:spPr>
        <p:txBody>
          <a:bodyPr/>
          <a:lstStyle/>
          <a:p>
            <a:pPr algn="l"/>
            <a:r>
              <a:rPr lang="en-US" dirty="0" smtClean="0">
                <a:solidFill>
                  <a:srgbClr val="4E4D50"/>
                </a:solidFill>
                <a:latin typeface="Open Sans"/>
              </a:rPr>
              <a:t>Following Accounts</a:t>
            </a:r>
            <a:endParaRPr lang="en-US" dirty="0">
              <a:solidFill>
                <a:srgbClr val="4E4D50"/>
              </a:solidFill>
              <a:latin typeface="Open Sans"/>
            </a:endParaRPr>
          </a:p>
        </p:txBody>
      </p:sp>
      <p:sp>
        <p:nvSpPr>
          <p:cNvPr id="3" name="Content Placeholder 2"/>
          <p:cNvSpPr>
            <a:spLocks noGrp="1"/>
          </p:cNvSpPr>
          <p:nvPr>
            <p:ph idx="1"/>
          </p:nvPr>
        </p:nvSpPr>
        <p:spPr>
          <a:xfrm>
            <a:off x="152400" y="1417638"/>
            <a:ext cx="5029200" cy="4876800"/>
          </a:xfrm>
        </p:spPr>
        <p:txBody>
          <a:bodyPr>
            <a:normAutofit fontScale="85000" lnSpcReduction="20000"/>
          </a:bodyPr>
          <a:lstStyle/>
          <a:p>
            <a:r>
              <a:rPr lang="en-US" dirty="0" smtClean="0">
                <a:solidFill>
                  <a:srgbClr val="4E4D50"/>
                </a:solidFill>
                <a:latin typeface="+mj-lt"/>
              </a:rPr>
              <a:t>To increase awareness about your business, follow other Instagram accounts related to your business. This way, these other businesses and accounts can serve as a model for you to base your content off of.</a:t>
            </a:r>
          </a:p>
          <a:p>
            <a:r>
              <a:rPr lang="en-US" dirty="0" smtClean="0">
                <a:solidFill>
                  <a:srgbClr val="4E4D50"/>
                </a:solidFill>
                <a:latin typeface="+mj-lt"/>
              </a:rPr>
              <a:t>Follow the accounts of local businesses to show them that you’re present and you care; this gets them talking to the people they know about </a:t>
            </a:r>
            <a:r>
              <a:rPr lang="en-US" b="1" dirty="0" smtClean="0">
                <a:solidFill>
                  <a:srgbClr val="4E4D50"/>
                </a:solidFill>
                <a:latin typeface="+mj-lt"/>
              </a:rPr>
              <a:t>your</a:t>
            </a:r>
            <a:r>
              <a:rPr lang="en-US" dirty="0" smtClean="0">
                <a:solidFill>
                  <a:srgbClr val="4E4D50"/>
                </a:solidFill>
                <a:latin typeface="+mj-lt"/>
              </a:rPr>
              <a:t> business as well.</a:t>
            </a:r>
            <a:endParaRPr lang="en-US" dirty="0">
              <a:solidFill>
                <a:srgbClr val="4E4D50"/>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942" y="1074789"/>
            <a:ext cx="2974258" cy="3717822"/>
          </a:xfrm>
          <a:prstGeom prst="rect">
            <a:avLst/>
          </a:prstGeom>
        </p:spPr>
      </p:pic>
      <p:sp>
        <p:nvSpPr>
          <p:cNvPr id="5" name="TextBox 4"/>
          <p:cNvSpPr txBox="1"/>
          <p:nvPr/>
        </p:nvSpPr>
        <p:spPr>
          <a:xfrm>
            <a:off x="5218471" y="5051323"/>
            <a:ext cx="3505200" cy="923330"/>
          </a:xfrm>
          <a:prstGeom prst="rect">
            <a:avLst/>
          </a:prstGeom>
          <a:noFill/>
        </p:spPr>
        <p:txBody>
          <a:bodyPr wrap="square" rtlCol="0">
            <a:spAutoFit/>
          </a:bodyPr>
          <a:lstStyle/>
          <a:p>
            <a:pPr algn="ctr"/>
            <a:r>
              <a:rPr lang="en-US" i="1" dirty="0" smtClean="0">
                <a:solidFill>
                  <a:srgbClr val="4E4D50"/>
                </a:solidFill>
                <a:latin typeface="Open Sans"/>
              </a:rPr>
              <a:t>Simply tap on the blue “Follow” button to follow any business or personal accounts, if necessary.</a:t>
            </a:r>
            <a:endParaRPr lang="en-US" i="1" dirty="0">
              <a:solidFill>
                <a:srgbClr val="4E4D50"/>
              </a:solidFill>
              <a:latin typeface="Open Sans"/>
            </a:endParaRPr>
          </a:p>
        </p:txBody>
      </p:sp>
    </p:spTree>
    <p:extLst>
      <p:ext uri="{BB962C8B-B14F-4D97-AF65-F5344CB8AC3E}">
        <p14:creationId xmlns:p14="http://schemas.microsoft.com/office/powerpoint/2010/main" val="3723410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E4D50"/>
                </a:solidFill>
                <a:latin typeface="Open Sans"/>
              </a:rPr>
              <a:t>Your Account Notifications</a:t>
            </a:r>
            <a:endParaRPr lang="en-US" dirty="0">
              <a:solidFill>
                <a:srgbClr val="4E4D50"/>
              </a:solidFill>
              <a:latin typeface="Open Sans"/>
            </a:endParaRPr>
          </a:p>
        </p:txBody>
      </p:sp>
      <p:sp>
        <p:nvSpPr>
          <p:cNvPr id="3" name="Content Placeholder 2"/>
          <p:cNvSpPr>
            <a:spLocks noGrp="1"/>
          </p:cNvSpPr>
          <p:nvPr>
            <p:ph idx="1"/>
          </p:nvPr>
        </p:nvSpPr>
        <p:spPr>
          <a:xfrm>
            <a:off x="447367" y="1219200"/>
            <a:ext cx="8229600" cy="4525963"/>
          </a:xfrm>
        </p:spPr>
        <p:txBody>
          <a:bodyPr>
            <a:normAutofit/>
          </a:bodyPr>
          <a:lstStyle/>
          <a:p>
            <a:r>
              <a:rPr lang="en-US" sz="2400" dirty="0" smtClean="0">
                <a:solidFill>
                  <a:srgbClr val="4E4D50"/>
                </a:solidFill>
                <a:latin typeface="+mj-lt"/>
              </a:rPr>
              <a:t>“Likes” on your pictures (double-tap to like another account’s picture-this shows up on the “likers” of the picture, which is another way people can find you), people who have tagged you in a picture, and new follower notifications will pop up in </a:t>
            </a:r>
            <a:r>
              <a:rPr lang="en-US" sz="2400" b="1" dirty="0" smtClean="0">
                <a:solidFill>
                  <a:srgbClr val="4E4D50"/>
                </a:solidFill>
                <a:latin typeface="+mj-lt"/>
              </a:rPr>
              <a:t>orange</a:t>
            </a:r>
            <a:r>
              <a:rPr lang="en-US" sz="2400" dirty="0" smtClean="0">
                <a:solidFill>
                  <a:srgbClr val="4E4D50"/>
                </a:solidFill>
                <a:latin typeface="+mj-lt"/>
              </a:rPr>
              <a:t> as soon as you open the app.</a:t>
            </a:r>
          </a:p>
          <a:p>
            <a:r>
              <a:rPr lang="en-US" sz="2400" b="1" dirty="0" smtClean="0">
                <a:solidFill>
                  <a:srgbClr val="4E4D50"/>
                </a:solidFill>
                <a:latin typeface="+mj-lt"/>
              </a:rPr>
              <a:t>Notifications tab </a:t>
            </a:r>
            <a:r>
              <a:rPr lang="en-US" sz="2400" dirty="0" smtClean="0">
                <a:solidFill>
                  <a:srgbClr val="4E4D50"/>
                </a:solidFill>
                <a:latin typeface="+mj-lt"/>
              </a:rPr>
              <a:t>is the tab along the bottom with the heart inside the speech bubble. Double-tap to expand.</a:t>
            </a:r>
            <a:endParaRPr lang="en-US" sz="2400" dirty="0">
              <a:solidFill>
                <a:srgbClr val="4E4D50"/>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4343400"/>
            <a:ext cx="2133600" cy="2133600"/>
          </a:xfrm>
          <a:prstGeom prst="rect">
            <a:avLst/>
          </a:prstGeom>
        </p:spPr>
      </p:pic>
    </p:spTree>
    <p:extLst>
      <p:ext uri="{BB962C8B-B14F-4D97-AF65-F5344CB8AC3E}">
        <p14:creationId xmlns:p14="http://schemas.microsoft.com/office/powerpoint/2010/main" val="1733610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4E4D50"/>
                </a:solidFill>
                <a:latin typeface="Open Sans"/>
              </a:rPr>
              <a:t>Why Use Instagram?</a:t>
            </a:r>
            <a:endParaRPr lang="en-US" dirty="0">
              <a:solidFill>
                <a:srgbClr val="4E4D50"/>
              </a:solidFill>
              <a:latin typeface="Open Sans"/>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4E4D50"/>
                </a:solidFill>
                <a:latin typeface="+mj-lt"/>
              </a:rPr>
              <a:t>20</a:t>
            </a:r>
            <a:r>
              <a:rPr lang="en-US" dirty="0">
                <a:solidFill>
                  <a:srgbClr val="4E4D50"/>
                </a:solidFill>
                <a:latin typeface="+mj-lt"/>
              </a:rPr>
              <a:t>% of Internet users between 16 to 24 have an Instagram </a:t>
            </a:r>
            <a:r>
              <a:rPr lang="en-US" dirty="0" smtClean="0">
                <a:solidFill>
                  <a:srgbClr val="4E4D50"/>
                </a:solidFill>
                <a:latin typeface="+mj-lt"/>
              </a:rPr>
              <a:t>account.</a:t>
            </a:r>
          </a:p>
          <a:p>
            <a:r>
              <a:rPr lang="en-US" dirty="0">
                <a:solidFill>
                  <a:srgbClr val="4E4D50"/>
                </a:solidFill>
                <a:latin typeface="+mj-lt"/>
              </a:rPr>
              <a:t>1 in 4 active users visit Instagram on a daily basis.</a:t>
            </a:r>
          </a:p>
          <a:p>
            <a:r>
              <a:rPr lang="en-US" dirty="0">
                <a:solidFill>
                  <a:srgbClr val="4E4D50"/>
                </a:solidFill>
                <a:latin typeface="+mj-lt"/>
              </a:rPr>
              <a:t>30% have discovered a brand/product via a branded social network post.</a:t>
            </a:r>
          </a:p>
          <a:p>
            <a:r>
              <a:rPr lang="en-US" dirty="0">
                <a:solidFill>
                  <a:srgbClr val="4E4D50"/>
                </a:solidFill>
                <a:latin typeface="+mj-lt"/>
              </a:rPr>
              <a:t>25% say they spend 2 to 4 hours online on their mobile each day.</a:t>
            </a:r>
          </a:p>
          <a:p>
            <a:r>
              <a:rPr lang="en-US" dirty="0">
                <a:solidFill>
                  <a:srgbClr val="4E4D50"/>
                </a:solidFill>
                <a:latin typeface="+mj-lt"/>
              </a:rPr>
              <a:t>6 in 10 say having the latest technological products is very important to them</a:t>
            </a:r>
            <a:r>
              <a:rPr lang="en-US" dirty="0" smtClean="0">
                <a:solidFill>
                  <a:srgbClr val="4E4D50"/>
                </a:solidFill>
                <a:latin typeface="+mj-lt"/>
              </a:rPr>
              <a:t>.</a:t>
            </a:r>
          </a:p>
          <a:p>
            <a:pPr marL="0" indent="0">
              <a:buNone/>
            </a:pPr>
            <a:endParaRPr lang="en-US" b="1" dirty="0" smtClean="0">
              <a:solidFill>
                <a:srgbClr val="4E4D50"/>
              </a:solidFill>
              <a:latin typeface="Open Sans"/>
            </a:endParaRPr>
          </a:p>
          <a:p>
            <a:pPr marL="0" indent="0">
              <a:buNone/>
            </a:pPr>
            <a:r>
              <a:rPr lang="en-US" sz="1900" b="1" dirty="0">
                <a:solidFill>
                  <a:srgbClr val="4E4D50"/>
                </a:solidFill>
                <a:latin typeface="Open Sans"/>
                <a:hlinkClick r:id="rId2"/>
              </a:rPr>
              <a:t>http://blog.twmg.com.au/tag/instagram-infographic</a:t>
            </a:r>
            <a:r>
              <a:rPr lang="en-US" sz="1900" b="1" dirty="0" smtClean="0">
                <a:solidFill>
                  <a:srgbClr val="4E4D50"/>
                </a:solidFill>
                <a:latin typeface="Open Sans"/>
                <a:hlinkClick r:id="rId2"/>
              </a:rPr>
              <a:t>/</a:t>
            </a:r>
            <a:endParaRPr lang="en-US" sz="1900" b="1" dirty="0" smtClean="0">
              <a:solidFill>
                <a:srgbClr val="4E4D50"/>
              </a:solidFill>
              <a:latin typeface="Open Sans"/>
            </a:endParaRPr>
          </a:p>
          <a:p>
            <a:pPr marL="0" indent="0">
              <a:buNone/>
            </a:pPr>
            <a:endParaRPr lang="en-US" sz="1900" b="1" dirty="0">
              <a:solidFill>
                <a:srgbClr val="4E4D50"/>
              </a:solidFill>
              <a:latin typeface="Open Sans"/>
            </a:endParaRPr>
          </a:p>
          <a:p>
            <a:endParaRPr lang="en-US" dirty="0">
              <a:solidFill>
                <a:srgbClr val="4E4D50"/>
              </a:solidFill>
              <a:latin typeface="Open Sans"/>
            </a:endParaRPr>
          </a:p>
        </p:txBody>
      </p:sp>
    </p:spTree>
    <p:extLst>
      <p:ext uri="{BB962C8B-B14F-4D97-AF65-F5344CB8AC3E}">
        <p14:creationId xmlns:p14="http://schemas.microsoft.com/office/powerpoint/2010/main" val="1752197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solidFill>
                  <a:srgbClr val="4E4D50"/>
                </a:solidFill>
                <a:latin typeface="Open Sans"/>
              </a:rPr>
              <a:t>Instagram</a:t>
            </a:r>
            <a:r>
              <a:rPr lang="en-US" dirty="0" smtClean="0">
                <a:solidFill>
                  <a:srgbClr val="4E4D50"/>
                </a:solidFill>
                <a:latin typeface="Open Sans"/>
              </a:rPr>
              <a:t> Content</a:t>
            </a:r>
            <a:endParaRPr lang="en-US" dirty="0">
              <a:solidFill>
                <a:srgbClr val="4E4D50"/>
              </a:solidFill>
              <a:latin typeface="Open Sans"/>
            </a:endParaRPr>
          </a:p>
        </p:txBody>
      </p:sp>
      <p:sp>
        <p:nvSpPr>
          <p:cNvPr id="3" name="Content Placeholder 2"/>
          <p:cNvSpPr>
            <a:spLocks noGrp="1"/>
          </p:cNvSpPr>
          <p:nvPr>
            <p:ph idx="1"/>
          </p:nvPr>
        </p:nvSpPr>
        <p:spPr>
          <a:xfrm>
            <a:off x="447367" y="1219200"/>
            <a:ext cx="8229600" cy="4525963"/>
          </a:xfrm>
        </p:spPr>
        <p:txBody>
          <a:bodyPr>
            <a:normAutofit/>
          </a:bodyPr>
          <a:lstStyle/>
          <a:p>
            <a:r>
              <a:rPr lang="en-US" sz="2400" dirty="0" smtClean="0">
                <a:solidFill>
                  <a:srgbClr val="4E4D50"/>
                </a:solidFill>
                <a:latin typeface="+mj-lt"/>
              </a:rPr>
              <a:t>Examples of images that could be posted:</a:t>
            </a:r>
          </a:p>
          <a:p>
            <a:pPr lvl="1"/>
            <a:r>
              <a:rPr lang="en-US" sz="2000" dirty="0" smtClean="0">
                <a:solidFill>
                  <a:srgbClr val="4E4D50"/>
                </a:solidFill>
                <a:latin typeface="+mj-lt"/>
              </a:rPr>
              <a:t>Images of items and a caption depicting how to recycle those items</a:t>
            </a:r>
          </a:p>
          <a:p>
            <a:pPr lvl="1"/>
            <a:r>
              <a:rPr lang="en-US" sz="2000" dirty="0" smtClean="0">
                <a:solidFill>
                  <a:srgbClr val="4E4D50"/>
                </a:solidFill>
                <a:latin typeface="+mj-lt"/>
              </a:rPr>
              <a:t>Images of recycling projects that PARMC is currently working on</a:t>
            </a:r>
          </a:p>
          <a:p>
            <a:pPr lvl="1"/>
            <a:r>
              <a:rPr lang="en-US" sz="2000" dirty="0" smtClean="0">
                <a:solidFill>
                  <a:srgbClr val="4E4D50"/>
                </a:solidFill>
                <a:latin typeface="+mj-lt"/>
              </a:rPr>
              <a:t>Images of recycled DIY projects</a:t>
            </a:r>
          </a:p>
          <a:p>
            <a:pPr lvl="1">
              <a:buNone/>
            </a:pPr>
            <a:endParaRPr lang="en-US" sz="2000" dirty="0" smtClean="0">
              <a:solidFill>
                <a:srgbClr val="4E4D50"/>
              </a:solidFill>
              <a:latin typeface="+mj-lt"/>
            </a:endParaRPr>
          </a:p>
        </p:txBody>
      </p:sp>
      <p:pic>
        <p:nvPicPr>
          <p:cNvPr id="6" name="Picture 5" descr="recycling-logo.jpg"/>
          <p:cNvPicPr>
            <a:picLocks noChangeAspect="1"/>
          </p:cNvPicPr>
          <p:nvPr/>
        </p:nvPicPr>
        <p:blipFill>
          <a:blip r:embed="rId2"/>
          <a:stretch>
            <a:fillRect/>
          </a:stretch>
        </p:blipFill>
        <p:spPr>
          <a:xfrm>
            <a:off x="1046440" y="3733800"/>
            <a:ext cx="1761373" cy="1676400"/>
          </a:xfrm>
          <a:prstGeom prst="rect">
            <a:avLst/>
          </a:prstGeom>
        </p:spPr>
      </p:pic>
      <p:pic>
        <p:nvPicPr>
          <p:cNvPr id="7" name="Picture 6" descr="download.jpg"/>
          <p:cNvPicPr>
            <a:picLocks noChangeAspect="1"/>
          </p:cNvPicPr>
          <p:nvPr/>
        </p:nvPicPr>
        <p:blipFill>
          <a:blip r:embed="rId3"/>
          <a:stretch>
            <a:fillRect/>
          </a:stretch>
        </p:blipFill>
        <p:spPr>
          <a:xfrm>
            <a:off x="3186112" y="3352800"/>
            <a:ext cx="2528888" cy="2528888"/>
          </a:xfrm>
          <a:prstGeom prst="rect">
            <a:avLst/>
          </a:prstGeom>
        </p:spPr>
      </p:pic>
      <p:pic>
        <p:nvPicPr>
          <p:cNvPr id="8" name="Picture 7" descr="download (1).jpg"/>
          <p:cNvPicPr>
            <a:picLocks noChangeAspect="1"/>
          </p:cNvPicPr>
          <p:nvPr/>
        </p:nvPicPr>
        <p:blipFill>
          <a:blip r:embed="rId4"/>
          <a:stretch>
            <a:fillRect/>
          </a:stretch>
        </p:blipFill>
        <p:spPr>
          <a:xfrm>
            <a:off x="6172200" y="3810000"/>
            <a:ext cx="1676400" cy="1676400"/>
          </a:xfrm>
          <a:prstGeom prst="rect">
            <a:avLst/>
          </a:prstGeom>
        </p:spPr>
      </p:pic>
    </p:spTree>
    <p:extLst>
      <p:ext uri="{BB962C8B-B14F-4D97-AF65-F5344CB8AC3E}">
        <p14:creationId xmlns:p14="http://schemas.microsoft.com/office/powerpoint/2010/main" val="117208073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Which Channels Are Best?</a:t>
            </a:r>
            <a:endParaRPr lang="en-US" sz="5000" b="1" dirty="0">
              <a:solidFill>
                <a:schemeClr val="bg1"/>
              </a:solidFill>
            </a:endParaRPr>
          </a:p>
        </p:txBody>
      </p:sp>
      <p:pic>
        <p:nvPicPr>
          <p:cNvPr id="4" name="Picture 3" descr="LinkedIn Users-2014-Pew Research Center"/>
          <p:cNvPicPr/>
          <p:nvPr/>
        </p:nvPicPr>
        <p:blipFill rotWithShape="1">
          <a:blip r:embed="rId2">
            <a:extLst>
              <a:ext uri="{28A0092B-C50C-407E-A947-70E740481C1C}">
                <a14:useLocalDpi xmlns:a14="http://schemas.microsoft.com/office/drawing/2010/main" val="0"/>
              </a:ext>
            </a:extLst>
          </a:blip>
          <a:srcRect l="4587" t="1507" r="3664" b="19218"/>
          <a:stretch/>
        </p:blipFill>
        <p:spPr bwMode="auto">
          <a:xfrm>
            <a:off x="500418" y="1323833"/>
            <a:ext cx="4572001" cy="5010150"/>
          </a:xfrm>
          <a:prstGeom prst="rect">
            <a:avLst/>
          </a:prstGeom>
          <a:noFill/>
          <a:ln>
            <a:noFill/>
          </a:ln>
        </p:spPr>
      </p:pic>
      <p:pic>
        <p:nvPicPr>
          <p:cNvPr id="6" name="Picture 5" descr="https://encrypted-tbn2.gstatic.com/images?q=tbn:ANd9GcSAi7sQh1DdQdpt1H-eg3kY37UlxYoiO_M2cHDYIvb_MpzhSCP3HY_1E4g"/>
          <p:cNvPicPr/>
          <p:nvPr/>
        </p:nvPicPr>
        <p:blipFill rotWithShape="1">
          <a:blip r:embed="rId3">
            <a:extLst>
              <a:ext uri="{28A0092B-C50C-407E-A947-70E740481C1C}">
                <a14:useLocalDpi xmlns:a14="http://schemas.microsoft.com/office/drawing/2010/main" val="0"/>
              </a:ext>
            </a:extLst>
          </a:blip>
          <a:srcRect l="22195"/>
          <a:stretch/>
        </p:blipFill>
        <p:spPr bwMode="auto">
          <a:xfrm>
            <a:off x="5791200" y="2743200"/>
            <a:ext cx="2689860" cy="800100"/>
          </a:xfrm>
          <a:prstGeom prst="rect">
            <a:avLst/>
          </a:prstGeom>
          <a:noFill/>
          <a:ln>
            <a:noFill/>
          </a:ln>
          <a:extLst>
            <a:ext uri="{53640926-AAD7-44d8-BBD7-CCE9431645EC}">
              <a14:shadowObscured xmlns:a14="http://schemas.microsoft.com/office/drawing/2010/main"/>
            </a:ext>
          </a:extLst>
        </p:spPr>
      </p:pic>
      <p:pic>
        <p:nvPicPr>
          <p:cNvPr id="7" name="Picture 6" descr="LinkedIn Users-2014-Pew Research Center"/>
          <p:cNvPicPr/>
          <p:nvPr/>
        </p:nvPicPr>
        <p:blipFill rotWithShape="1">
          <a:blip r:embed="rId2">
            <a:extLst>
              <a:ext uri="{28A0092B-C50C-407E-A947-70E740481C1C}">
                <a14:useLocalDpi xmlns:a14="http://schemas.microsoft.com/office/drawing/2010/main" val="0"/>
              </a:ext>
            </a:extLst>
          </a:blip>
          <a:srcRect l="7169" t="80480" r="3214" b="2360"/>
          <a:stretch/>
        </p:blipFill>
        <p:spPr bwMode="auto">
          <a:xfrm>
            <a:off x="685800" y="6333983"/>
            <a:ext cx="1905001" cy="457200"/>
          </a:xfrm>
          <a:prstGeom prst="rect">
            <a:avLst/>
          </a:prstGeom>
          <a:noFill/>
          <a:ln>
            <a:noFill/>
          </a:ln>
        </p:spPr>
      </p:pic>
    </p:spTree>
    <p:extLst>
      <p:ext uri="{BB962C8B-B14F-4D97-AF65-F5344CB8AC3E}">
        <p14:creationId xmlns:p14="http://schemas.microsoft.com/office/powerpoint/2010/main" val="22517371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WHAT IS LINKEDIN?</a:t>
            </a:r>
            <a:br>
              <a:rPr lang="en-US" sz="3600" b="1" dirty="0" smtClean="0">
                <a:solidFill>
                  <a:srgbClr val="4E4D50"/>
                </a:solidFill>
                <a:latin typeface="Open Sans"/>
                <a:cs typeface="Open Sans"/>
              </a:rPr>
            </a:b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457200" y="1712434"/>
            <a:ext cx="8229600" cy="3797301"/>
          </a:xfrm>
        </p:spPr>
        <p:txBody>
          <a:bodyPr>
            <a:noAutofit/>
          </a:bodyPr>
          <a:lstStyle/>
          <a:p>
            <a:pPr marL="0" indent="0">
              <a:lnSpc>
                <a:spcPct val="120000"/>
              </a:lnSpc>
              <a:buNone/>
            </a:pPr>
            <a:r>
              <a:rPr lang="en-US" sz="2800" b="1" dirty="0" smtClean="0">
                <a:solidFill>
                  <a:srgbClr val="4E4D50"/>
                </a:solidFill>
                <a:latin typeface="+mj-lt"/>
                <a:cs typeface="Open Sans"/>
              </a:rPr>
              <a:t>Your online resume (both personally &amp; for businesses)</a:t>
            </a:r>
            <a:endParaRPr lang="en-US" sz="2800" dirty="0" smtClean="0">
              <a:solidFill>
                <a:srgbClr val="4E4D50"/>
              </a:solidFill>
              <a:latin typeface="+mj-lt"/>
              <a:cs typeface="Open Sans"/>
            </a:endParaRPr>
          </a:p>
          <a:p>
            <a:pPr lvl="1">
              <a:lnSpc>
                <a:spcPct val="120000"/>
              </a:lnSpc>
              <a:buFont typeface="Wingdings" panose="05000000000000000000" pitchFamily="2" charset="2"/>
              <a:buChar char="§"/>
            </a:pPr>
            <a:r>
              <a:rPr lang="en-US" sz="2400" dirty="0">
                <a:latin typeface="+mj-lt"/>
              </a:rPr>
              <a:t>A place where your business can showcase their professional and philanthropic involvements as a whole.</a:t>
            </a:r>
          </a:p>
          <a:p>
            <a:pPr lvl="1">
              <a:lnSpc>
                <a:spcPct val="120000"/>
              </a:lnSpc>
              <a:buFont typeface="Wingdings" panose="05000000000000000000" pitchFamily="2" charset="2"/>
              <a:buChar char="§"/>
            </a:pPr>
            <a:r>
              <a:rPr lang="en-US" sz="2400" dirty="0">
                <a:latin typeface="+mj-lt"/>
              </a:rPr>
              <a:t>People use LinkedIn for their own personal uses as well.</a:t>
            </a:r>
          </a:p>
          <a:p>
            <a:pPr lvl="1">
              <a:lnSpc>
                <a:spcPct val="120000"/>
              </a:lnSpc>
              <a:buFont typeface="Wingdings" panose="05000000000000000000" pitchFamily="2" charset="2"/>
              <a:buChar char="§"/>
            </a:pPr>
            <a:r>
              <a:rPr lang="en-US" sz="2400" dirty="0">
                <a:latin typeface="+mj-lt"/>
              </a:rPr>
              <a:t>You are in charge of creating your online brand – your business’ skills and gifts are displayed online and are being seen by people every day!</a:t>
            </a:r>
            <a:endParaRPr lang="en-US" sz="2400" b="1" dirty="0">
              <a:solidFill>
                <a:srgbClr val="4E4D50"/>
              </a:solidFill>
              <a:latin typeface="+mj-lt"/>
              <a:cs typeface="Open Sans"/>
            </a:endParaRPr>
          </a:p>
          <a:p>
            <a:pPr>
              <a:lnSpc>
                <a:spcPct val="120000"/>
              </a:lnSpc>
            </a:pPr>
            <a:endParaRPr lang="en-US" sz="2400" dirty="0">
              <a:solidFill>
                <a:srgbClr val="4E4D50"/>
              </a:solidFill>
              <a:latin typeface="+mj-lt"/>
              <a:cs typeface="Open Sans"/>
            </a:endParaRPr>
          </a:p>
          <a:p>
            <a:pPr marL="0" indent="0">
              <a:buNone/>
            </a:pPr>
            <a:r>
              <a:rPr lang="en-US" sz="2400" b="1" dirty="0">
                <a:latin typeface="+mj-lt"/>
                <a:cs typeface="Open Sans"/>
              </a:rPr>
              <a:t> </a:t>
            </a:r>
            <a:endParaRPr lang="en-US" sz="2400" dirty="0">
              <a:latin typeface="+mj-lt"/>
              <a:cs typeface="Open Sans"/>
            </a:endParaRPr>
          </a:p>
          <a:p>
            <a:pPr marL="0" indent="0">
              <a:buNone/>
            </a:pPr>
            <a:endParaRPr lang="en-US" sz="2400" dirty="0">
              <a:latin typeface="+mj-lt"/>
              <a:cs typeface="Open Sans"/>
            </a:endParaRPr>
          </a:p>
          <a:p>
            <a:pPr marL="0" indent="0">
              <a:buNone/>
            </a:pPr>
            <a:endParaRPr lang="en-US" sz="2400" dirty="0">
              <a:latin typeface="+mj-lt"/>
              <a:cs typeface="Open Sans"/>
            </a:endParaRPr>
          </a:p>
          <a:p>
            <a:endParaRPr lang="en-US" sz="2400" dirty="0">
              <a:latin typeface="+mj-lt"/>
              <a:cs typeface="Open Sans"/>
            </a:endParaRPr>
          </a:p>
        </p:txBody>
      </p:sp>
      <p:sp>
        <p:nvSpPr>
          <p:cNvPr id="4"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rPr>
              <a:t>LinkedIn</a:t>
            </a:r>
            <a:endParaRPr lang="en-US" sz="5000" b="1" i="1"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304800" y="5503860"/>
            <a:ext cx="2814047" cy="533401"/>
          </a:xfrm>
          <a:prstGeom prst="rect">
            <a:avLst/>
          </a:prstGeom>
        </p:spPr>
      </p:pic>
    </p:spTree>
    <p:extLst>
      <p:ext uri="{BB962C8B-B14F-4D97-AF65-F5344CB8AC3E}">
        <p14:creationId xmlns:p14="http://schemas.microsoft.com/office/powerpoint/2010/main" val="159662345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4E4D50"/>
                </a:solidFill>
                <a:latin typeface="Open Sans"/>
                <a:cs typeface="Open Sans"/>
              </a:rPr>
              <a:t>WHY USE LINKEDIN? </a:t>
            </a:r>
            <a:endParaRPr lang="en-US" sz="2600" i="1" dirty="0">
              <a:solidFill>
                <a:srgbClr val="4E4D50"/>
              </a:solidFill>
              <a:latin typeface="Open Sans"/>
              <a:cs typeface="Open Sans"/>
            </a:endParaRPr>
          </a:p>
        </p:txBody>
      </p:sp>
      <p:sp>
        <p:nvSpPr>
          <p:cNvPr id="3" name="Content Placeholder 2"/>
          <p:cNvSpPr>
            <a:spLocks noGrp="1"/>
          </p:cNvSpPr>
          <p:nvPr>
            <p:ph idx="1"/>
          </p:nvPr>
        </p:nvSpPr>
        <p:spPr>
          <a:xfrm>
            <a:off x="762000" y="1668463"/>
            <a:ext cx="8229600" cy="3276601"/>
          </a:xfrm>
        </p:spPr>
        <p:txBody>
          <a:bodyPr>
            <a:noAutofit/>
          </a:bodyPr>
          <a:lstStyle/>
          <a:p>
            <a:pPr lvl="0">
              <a:buFont typeface="Wingdings" panose="05000000000000000000" pitchFamily="2" charset="2"/>
              <a:buChar char="ü"/>
            </a:pPr>
            <a:r>
              <a:rPr lang="en-US" sz="2400" dirty="0" smtClean="0">
                <a:latin typeface="+mj-lt"/>
              </a:rPr>
              <a:t>Manage </a:t>
            </a:r>
            <a:r>
              <a:rPr lang="en-US" sz="2400" dirty="0">
                <a:latin typeface="+mj-lt"/>
              </a:rPr>
              <a:t>your career</a:t>
            </a:r>
          </a:p>
          <a:p>
            <a:pPr lvl="0">
              <a:buFont typeface="Wingdings" panose="05000000000000000000" pitchFamily="2" charset="2"/>
              <a:buChar char="ü"/>
            </a:pPr>
            <a:r>
              <a:rPr lang="en-US" sz="2400" dirty="0">
                <a:latin typeface="+mj-lt"/>
              </a:rPr>
              <a:t>Create a professional profile </a:t>
            </a:r>
          </a:p>
          <a:p>
            <a:pPr lvl="0">
              <a:buFont typeface="Wingdings" panose="05000000000000000000" pitchFamily="2" charset="2"/>
              <a:buChar char="ü"/>
            </a:pPr>
            <a:r>
              <a:rPr lang="en-US" sz="2400" dirty="0">
                <a:latin typeface="+mj-lt"/>
              </a:rPr>
              <a:t>Demonstrate knowledge </a:t>
            </a:r>
          </a:p>
          <a:p>
            <a:pPr lvl="0">
              <a:buFont typeface="Wingdings" panose="05000000000000000000" pitchFamily="2" charset="2"/>
              <a:buChar char="ü"/>
            </a:pPr>
            <a:r>
              <a:rPr lang="en-US" sz="2400" dirty="0">
                <a:latin typeface="+mj-lt"/>
              </a:rPr>
              <a:t>Connect with relevant industry leaders and professionals</a:t>
            </a:r>
          </a:p>
          <a:p>
            <a:pPr lvl="0">
              <a:buFont typeface="Wingdings" panose="05000000000000000000" pitchFamily="2" charset="2"/>
              <a:buChar char="ü"/>
            </a:pPr>
            <a:r>
              <a:rPr lang="en-US" sz="2400" dirty="0">
                <a:latin typeface="+mj-lt"/>
              </a:rPr>
              <a:t>Give/receive recommendations and endorsements</a:t>
            </a:r>
          </a:p>
          <a:p>
            <a:pPr lvl="0">
              <a:buFont typeface="Wingdings" panose="05000000000000000000" pitchFamily="2" charset="2"/>
              <a:buChar char="ü"/>
            </a:pPr>
            <a:r>
              <a:rPr lang="en-US" sz="2400" dirty="0">
                <a:latin typeface="+mj-lt"/>
              </a:rPr>
              <a:t>Research companies, organizations, jobs </a:t>
            </a:r>
            <a:endParaRPr lang="en-US" sz="2400" dirty="0" smtClean="0">
              <a:latin typeface="+mj-lt"/>
            </a:endParaRPr>
          </a:p>
          <a:p>
            <a:pPr lvl="0">
              <a:buFont typeface="Wingdings" panose="05000000000000000000" pitchFamily="2" charset="2"/>
              <a:buChar char="ü"/>
            </a:pPr>
            <a:endParaRPr lang="en-US" sz="1050" dirty="0">
              <a:latin typeface="+mj-lt"/>
              <a:cs typeface="Open Sans"/>
            </a:endParaRPr>
          </a:p>
          <a:p>
            <a:pPr marL="0" indent="0">
              <a:lnSpc>
                <a:spcPct val="120000"/>
              </a:lnSpc>
              <a:buNone/>
            </a:pPr>
            <a:r>
              <a:rPr lang="en-US" sz="2400" b="1" dirty="0">
                <a:solidFill>
                  <a:srgbClr val="4E4D50"/>
                </a:solidFill>
                <a:cs typeface="Open Sans"/>
              </a:rPr>
              <a:t>Worth noting…  </a:t>
            </a:r>
          </a:p>
          <a:p>
            <a:pPr lvl="1">
              <a:buFont typeface="Wingdings" panose="05000000000000000000" pitchFamily="2" charset="2"/>
              <a:buChar char="§"/>
            </a:pPr>
            <a:r>
              <a:rPr lang="en-US" sz="2400" dirty="0"/>
              <a:t>90% of employers review candidate’s online profiles </a:t>
            </a:r>
          </a:p>
          <a:p>
            <a:pPr lvl="1">
              <a:buFont typeface="Wingdings" panose="05000000000000000000" pitchFamily="2" charset="2"/>
              <a:buChar char="§"/>
            </a:pPr>
            <a:r>
              <a:rPr lang="en-US" sz="2400" dirty="0"/>
              <a:t>70% base hiring decision on what they find or don’t find online </a:t>
            </a:r>
          </a:p>
          <a:p>
            <a:pPr lvl="0">
              <a:buFont typeface="Wingdings" panose="05000000000000000000" pitchFamily="2" charset="2"/>
              <a:buChar char="ü"/>
            </a:pPr>
            <a:endParaRPr lang="en-US" sz="2400" dirty="0">
              <a:latin typeface="+mj-lt"/>
              <a:cs typeface="Open Sans"/>
            </a:endParaRPr>
          </a:p>
          <a:p>
            <a:endParaRPr lang="en-US" sz="1100" dirty="0">
              <a:latin typeface="Open Sans"/>
              <a:cs typeface="Open Sans"/>
            </a:endParaRPr>
          </a:p>
        </p:txBody>
      </p:sp>
      <p:sp>
        <p:nvSpPr>
          <p:cNvPr id="4"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rPr>
              <a:t>Why use LinkedIn?</a:t>
            </a:r>
            <a:endParaRPr lang="en-US" sz="5000" b="1" i="1" dirty="0">
              <a:solidFill>
                <a:schemeClr val="bg1"/>
              </a:solidFill>
            </a:endParaRPr>
          </a:p>
        </p:txBody>
      </p:sp>
    </p:spTree>
    <p:extLst>
      <p:ext uri="{BB962C8B-B14F-4D97-AF65-F5344CB8AC3E}">
        <p14:creationId xmlns:p14="http://schemas.microsoft.com/office/powerpoint/2010/main" val="27990020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How to create a profile</a:t>
            </a:r>
            <a:endParaRPr lang="en-US" sz="5000" b="1" i="1" dirty="0">
              <a:solidFill>
                <a:schemeClr val="bg1"/>
              </a:solidFill>
            </a:endParaRPr>
          </a:p>
        </p:txBody>
      </p:sp>
      <p:sp>
        <p:nvSpPr>
          <p:cNvPr id="6" name="Content Placeholder 2"/>
          <p:cNvSpPr>
            <a:spLocks noGrp="1"/>
          </p:cNvSpPr>
          <p:nvPr>
            <p:ph idx="1"/>
          </p:nvPr>
        </p:nvSpPr>
        <p:spPr>
          <a:xfrm>
            <a:off x="304800" y="1752600"/>
            <a:ext cx="8229600" cy="3657600"/>
          </a:xfrm>
        </p:spPr>
        <p:txBody>
          <a:bodyPr>
            <a:noAutofit/>
          </a:bodyPr>
          <a:lstStyle/>
          <a:p>
            <a:pPr marL="0" indent="0">
              <a:buNone/>
            </a:pPr>
            <a:r>
              <a:rPr lang="en-US" sz="2400" b="1" dirty="0" smtClean="0">
                <a:solidFill>
                  <a:srgbClr val="4E4D50"/>
                </a:solidFill>
                <a:latin typeface="Open Sans"/>
              </a:rPr>
              <a:t>Customize your URL </a:t>
            </a:r>
            <a:endParaRPr lang="en-US" sz="2400" b="1"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Ex: </a:t>
            </a:r>
            <a:r>
              <a:rPr lang="en-US" sz="2400" b="1" i="1" dirty="0" smtClean="0">
                <a:solidFill>
                  <a:srgbClr val="4E4D50"/>
                </a:solidFill>
                <a:latin typeface="Open Sans"/>
              </a:rPr>
              <a:t>www.linkedin.com/company/grit-marketing-group</a:t>
            </a:r>
          </a:p>
          <a:p>
            <a:pPr marL="0" indent="0">
              <a:buNone/>
            </a:pPr>
            <a:endParaRPr lang="en-US" sz="2400" b="1" dirty="0" smtClean="0">
              <a:solidFill>
                <a:srgbClr val="4E4D50"/>
              </a:solidFill>
              <a:latin typeface="Open Sans"/>
              <a:cs typeface="Open Sans"/>
            </a:endParaRPr>
          </a:p>
          <a:p>
            <a:pPr marL="0" indent="0">
              <a:buNone/>
            </a:pPr>
            <a:r>
              <a:rPr lang="en-US" sz="2400" b="1" dirty="0" smtClean="0">
                <a:solidFill>
                  <a:srgbClr val="4E4D50"/>
                </a:solidFill>
                <a:latin typeface="Open Sans"/>
                <a:cs typeface="Open Sans"/>
              </a:rPr>
              <a:t>Customize your title </a:t>
            </a:r>
          </a:p>
          <a:p>
            <a:pPr lvl="1">
              <a:buFont typeface="Wingdings" panose="05000000000000000000" pitchFamily="2" charset="2"/>
              <a:buChar char="§"/>
            </a:pPr>
            <a:r>
              <a:rPr lang="en-US" sz="2400" dirty="0" smtClean="0">
                <a:solidFill>
                  <a:srgbClr val="4E4D50"/>
                </a:solidFill>
                <a:latin typeface="Open Sans"/>
                <a:cs typeface="Open Sans"/>
              </a:rPr>
              <a:t>120 characters max</a:t>
            </a:r>
          </a:p>
          <a:p>
            <a:pPr lvl="1">
              <a:buFont typeface="Wingdings" panose="05000000000000000000" pitchFamily="2" charset="2"/>
              <a:buChar char="§"/>
            </a:pPr>
            <a:r>
              <a:rPr lang="en-US" sz="2400" dirty="0" smtClean="0">
                <a:solidFill>
                  <a:srgbClr val="4E4D50"/>
                </a:solidFill>
                <a:latin typeface="Open Sans"/>
                <a:cs typeface="Open Sans"/>
              </a:rPr>
              <a:t>Make </a:t>
            </a:r>
            <a:r>
              <a:rPr lang="en-US" sz="2400" dirty="0">
                <a:solidFill>
                  <a:srgbClr val="4E4D50"/>
                </a:solidFill>
                <a:latin typeface="Open Sans"/>
                <a:cs typeface="Open Sans"/>
              </a:rPr>
              <a:t>sure you use keywords that relate to your </a:t>
            </a:r>
            <a:r>
              <a:rPr lang="en-US" sz="2400" dirty="0" smtClean="0">
                <a:solidFill>
                  <a:srgbClr val="4E4D50"/>
                </a:solidFill>
                <a:latin typeface="Open Sans"/>
                <a:cs typeface="Open Sans"/>
              </a:rPr>
              <a:t>industry and business name</a:t>
            </a:r>
          </a:p>
          <a:p>
            <a:pPr lvl="1">
              <a:buFont typeface="Wingdings" panose="05000000000000000000" pitchFamily="2" charset="2"/>
              <a:buChar char="§"/>
            </a:pPr>
            <a:r>
              <a:rPr lang="en-US" sz="2400" dirty="0" smtClean="0">
                <a:solidFill>
                  <a:srgbClr val="4E4D50"/>
                </a:solidFill>
                <a:latin typeface="Open Sans"/>
                <a:cs typeface="Open Sans"/>
              </a:rPr>
              <a:t>Feel </a:t>
            </a:r>
            <a:r>
              <a:rPr lang="en-US" sz="2400" dirty="0">
                <a:solidFill>
                  <a:srgbClr val="4E4D50"/>
                </a:solidFill>
                <a:latin typeface="Open Sans"/>
                <a:cs typeface="Open Sans"/>
              </a:rPr>
              <a:t>free to get creative depending on your industry </a:t>
            </a:r>
          </a:p>
          <a:p>
            <a:pPr lvl="1">
              <a:buFont typeface="Arial" panose="020B0604020202020204" pitchFamily="34" charset="0"/>
              <a:buChar char="•"/>
            </a:pPr>
            <a:endParaRPr lang="en-US" dirty="0" smtClean="0">
              <a:solidFill>
                <a:srgbClr val="4E4D50"/>
              </a:solidFill>
              <a:latin typeface="Open Sans"/>
              <a:cs typeface="Open Sans"/>
            </a:endParaRPr>
          </a:p>
          <a:p>
            <a:pPr lvl="1">
              <a:buFont typeface="Arial" panose="020B0604020202020204" pitchFamily="34" charset="0"/>
              <a:buChar char="•"/>
            </a:pPr>
            <a:endParaRPr lang="en-US" sz="1100" dirty="0">
              <a:solidFill>
                <a:srgbClr val="4E4D50"/>
              </a:solidFill>
              <a:latin typeface="Open Sans"/>
              <a:cs typeface="Open San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19050" y="5943600"/>
            <a:ext cx="2814047" cy="533401"/>
          </a:xfrm>
          <a:prstGeom prst="rect">
            <a:avLst/>
          </a:prstGeom>
        </p:spPr>
      </p:pic>
    </p:spTree>
    <p:extLst>
      <p:ext uri="{BB962C8B-B14F-4D97-AF65-F5344CB8AC3E}">
        <p14:creationId xmlns:p14="http://schemas.microsoft.com/office/powerpoint/2010/main" val="392942319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57400"/>
            <a:ext cx="8229600" cy="1371600"/>
          </a:xfrm>
        </p:spPr>
        <p:txBody>
          <a:bodyPr>
            <a:noAutofit/>
          </a:bodyPr>
          <a:lstStyle/>
          <a:p>
            <a:pPr marL="0" indent="0">
              <a:buNone/>
            </a:pPr>
            <a:r>
              <a:rPr lang="en-US" sz="2400" b="1" dirty="0" smtClean="0">
                <a:latin typeface="+mj-lt"/>
              </a:rPr>
              <a:t>Customize your background photo</a:t>
            </a:r>
            <a:endParaRPr lang="en-US" sz="2400" b="1" dirty="0">
              <a:latin typeface="+mj-lt"/>
            </a:endParaRPr>
          </a:p>
          <a:p>
            <a:pPr lvl="1">
              <a:buFont typeface="Wingdings" panose="05000000000000000000" pitchFamily="2" charset="2"/>
              <a:buChar char="§"/>
            </a:pPr>
            <a:r>
              <a:rPr lang="en-US" sz="2400" dirty="0" smtClean="0">
                <a:latin typeface="+mj-lt"/>
              </a:rPr>
              <a:t>Make </a:t>
            </a:r>
            <a:r>
              <a:rPr lang="en-US" sz="2400" dirty="0">
                <a:latin typeface="+mj-lt"/>
              </a:rPr>
              <a:t>it relevant to your passions, interests, travels or </a:t>
            </a:r>
            <a:r>
              <a:rPr lang="en-US" sz="2400" dirty="0" smtClean="0">
                <a:latin typeface="+mj-lt"/>
              </a:rPr>
              <a:t>hobbies</a:t>
            </a:r>
            <a:endParaRPr lang="en-US" sz="2400" dirty="0">
              <a:latin typeface="+mj-lt"/>
              <a:cs typeface="Open Sans"/>
            </a:endParaRPr>
          </a:p>
        </p:txBody>
      </p:sp>
      <p:pic>
        <p:nvPicPr>
          <p:cNvPr id="5" name="Picture 4"/>
          <p:cNvPicPr/>
          <p:nvPr/>
        </p:nvPicPr>
        <p:blipFill rotWithShape="1">
          <a:blip r:embed="rId3"/>
          <a:srcRect l="6090" t="18244" r="4167" b="40992"/>
          <a:stretch/>
        </p:blipFill>
        <p:spPr bwMode="auto">
          <a:xfrm>
            <a:off x="152400" y="3581400"/>
            <a:ext cx="8839200" cy="2209800"/>
          </a:xfrm>
          <a:prstGeom prst="rect">
            <a:avLst/>
          </a:prstGeom>
          <a:ln>
            <a:noFill/>
          </a:ln>
          <a:extLst>
            <a:ext uri="{53640926-AAD7-44d8-BBD7-CCE9431645EC}">
              <a14:shadowObscured xmlns:a14="http://schemas.microsoft.com/office/drawing/2010/main"/>
            </a:ext>
          </a:extLst>
        </p:spPr>
      </p:pic>
      <p:sp>
        <p:nvSpPr>
          <p:cNvPr id="6"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How to create a profile</a:t>
            </a:r>
            <a:endParaRPr lang="en-US" sz="5000" b="1" i="1" dirty="0">
              <a:solidFill>
                <a:schemeClr val="bg1"/>
              </a:solidFill>
            </a:endParaRPr>
          </a:p>
        </p:txBody>
      </p:sp>
    </p:spTree>
    <p:extLst>
      <p:ext uri="{BB962C8B-B14F-4D97-AF65-F5344CB8AC3E}">
        <p14:creationId xmlns:p14="http://schemas.microsoft.com/office/powerpoint/2010/main" val="1296168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2" y="1692276"/>
            <a:ext cx="8229600" cy="1371600"/>
          </a:xfrm>
        </p:spPr>
        <p:txBody>
          <a:bodyPr>
            <a:noAutofit/>
          </a:bodyPr>
          <a:lstStyle/>
          <a:p>
            <a:pPr marL="0" indent="0">
              <a:buNone/>
            </a:pPr>
            <a:r>
              <a:rPr lang="en-US" sz="2800" b="1" dirty="0" smtClean="0">
                <a:latin typeface="+mj-lt"/>
              </a:rPr>
              <a:t>Create a summary – very important </a:t>
            </a:r>
            <a:endParaRPr lang="en-US" sz="2800" b="1" dirty="0">
              <a:latin typeface="+mj-lt"/>
            </a:endParaRPr>
          </a:p>
          <a:p>
            <a:pPr lvl="1">
              <a:buFont typeface="Wingdings" panose="05000000000000000000" pitchFamily="2" charset="2"/>
              <a:buChar char="§"/>
            </a:pPr>
            <a:r>
              <a:rPr lang="en-US" sz="2400" dirty="0">
                <a:solidFill>
                  <a:srgbClr val="4E4D50"/>
                </a:solidFill>
                <a:latin typeface="Open Sans"/>
              </a:rPr>
              <a:t>2000 character limit </a:t>
            </a:r>
          </a:p>
          <a:p>
            <a:pPr lvl="1">
              <a:buFont typeface="Wingdings" panose="05000000000000000000" pitchFamily="2" charset="2"/>
              <a:buChar char="§"/>
            </a:pPr>
            <a:r>
              <a:rPr lang="en-US" sz="2400" dirty="0">
                <a:solidFill>
                  <a:srgbClr val="4E4D50"/>
                </a:solidFill>
                <a:latin typeface="Open Sans"/>
              </a:rPr>
              <a:t>Explain what PARMC is, how you help people, things you do in the community, your goals, etc.</a:t>
            </a:r>
          </a:p>
          <a:p>
            <a:pPr lvl="1">
              <a:buFont typeface="Wingdings" panose="05000000000000000000" pitchFamily="2" charset="2"/>
              <a:buChar char="§"/>
            </a:pPr>
            <a:r>
              <a:rPr lang="en-US" sz="2400" dirty="0">
                <a:solidFill>
                  <a:srgbClr val="4E4D50"/>
                </a:solidFill>
                <a:latin typeface="Open Sans"/>
              </a:rPr>
              <a:t>Briefly explain what kinds of jobs your employees are hired to do; if anyone were to be looking for a job with you, what can they expect? If you are used as a reference a past employee for their personal LinkedIn profile, what sets them apart from the crowd because they have worked for you</a:t>
            </a:r>
            <a:r>
              <a:rPr lang="en-US" sz="2400" dirty="0" smtClean="0">
                <a:solidFill>
                  <a:srgbClr val="4E4D50"/>
                </a:solidFill>
                <a:latin typeface="Open Sans"/>
              </a:rPr>
              <a:t>? Highlight what makes your company credible.</a:t>
            </a:r>
            <a:endParaRPr lang="en-US" sz="2400" dirty="0">
              <a:solidFill>
                <a:srgbClr val="4E4D50"/>
              </a:solidFill>
              <a:latin typeface="Open Sans"/>
              <a:cs typeface="Open Sans"/>
            </a:endParaRPr>
          </a:p>
          <a:p>
            <a:pPr lvl="1">
              <a:buFont typeface="Arial" panose="020B0604020202020204" pitchFamily="34" charset="0"/>
              <a:buChar char="•"/>
            </a:pPr>
            <a:endParaRPr lang="en-US" sz="2400" dirty="0">
              <a:latin typeface="+mj-lt"/>
              <a:cs typeface="Open Sans"/>
            </a:endParaRP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How to create a profile</a:t>
            </a:r>
            <a:endParaRPr lang="en-US" sz="5000" b="1" i="1"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19050" y="6172200"/>
            <a:ext cx="2814047" cy="533401"/>
          </a:xfrm>
          <a:prstGeom prst="rect">
            <a:avLst/>
          </a:prstGeom>
        </p:spPr>
      </p:pic>
    </p:spTree>
    <p:extLst>
      <p:ext uri="{BB962C8B-B14F-4D97-AF65-F5344CB8AC3E}">
        <p14:creationId xmlns:p14="http://schemas.microsoft.com/office/powerpoint/2010/main" val="387398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prosemedia.com/wp-content/uploads/2013/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168" y="609600"/>
            <a:ext cx="6423392"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553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17638"/>
            <a:ext cx="8229600" cy="3581400"/>
          </a:xfrm>
        </p:spPr>
        <p:txBody>
          <a:bodyPr>
            <a:noAutofit/>
          </a:bodyPr>
          <a:lstStyle/>
          <a:p>
            <a:pPr marL="0" indent="0">
              <a:buNone/>
            </a:pPr>
            <a:r>
              <a:rPr lang="en-US" sz="2400" b="1" dirty="0" smtClean="0">
                <a:solidFill>
                  <a:srgbClr val="4E4D50"/>
                </a:solidFill>
                <a:latin typeface="Open Sans"/>
              </a:rPr>
              <a:t>Recommendations</a:t>
            </a:r>
            <a:endParaRPr lang="en-US" sz="2400" b="1"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Request </a:t>
            </a:r>
            <a:r>
              <a:rPr lang="en-US" sz="2400" dirty="0">
                <a:solidFill>
                  <a:srgbClr val="4E4D50"/>
                </a:solidFill>
                <a:latin typeface="Open Sans"/>
              </a:rPr>
              <a:t>recommendations </a:t>
            </a:r>
            <a:r>
              <a:rPr lang="en-US" sz="2400" dirty="0" smtClean="0">
                <a:solidFill>
                  <a:srgbClr val="4E4D50"/>
                </a:solidFill>
                <a:latin typeface="Open Sans"/>
              </a:rPr>
              <a:t>from other businesses and even personal LinkedIn members.</a:t>
            </a:r>
            <a:endParaRPr lang="en-US" sz="2400" b="1" dirty="0" smtClean="0">
              <a:solidFill>
                <a:srgbClr val="4E4D50"/>
              </a:solidFill>
              <a:latin typeface="Open Sans"/>
            </a:endParaRPr>
          </a:p>
          <a:p>
            <a:pPr marL="0" indent="0">
              <a:buNone/>
            </a:pPr>
            <a:r>
              <a:rPr lang="en-US" sz="2400" b="1" dirty="0" smtClean="0">
                <a:solidFill>
                  <a:srgbClr val="4E4D50"/>
                </a:solidFill>
                <a:latin typeface="Open Sans"/>
              </a:rPr>
              <a:t>Other fields </a:t>
            </a:r>
            <a:endParaRPr lang="en-US" sz="2400" b="1"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Add </a:t>
            </a:r>
            <a:r>
              <a:rPr lang="en-US" sz="2400" dirty="0">
                <a:solidFill>
                  <a:srgbClr val="4E4D50"/>
                </a:solidFill>
                <a:latin typeface="Open Sans"/>
              </a:rPr>
              <a:t>media </a:t>
            </a:r>
          </a:p>
          <a:p>
            <a:pPr lvl="1">
              <a:buFont typeface="Wingdings" panose="05000000000000000000" pitchFamily="2" charset="2"/>
              <a:buChar char="§"/>
            </a:pPr>
            <a:r>
              <a:rPr lang="en-US" sz="2400" dirty="0" smtClean="0">
                <a:solidFill>
                  <a:srgbClr val="4E4D50"/>
                </a:solidFill>
                <a:latin typeface="Open Sans"/>
              </a:rPr>
              <a:t>Publications </a:t>
            </a:r>
            <a:endParaRPr lang="en-US" sz="2400"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Foreign </a:t>
            </a:r>
            <a:r>
              <a:rPr lang="en-US" sz="2400" dirty="0">
                <a:solidFill>
                  <a:srgbClr val="4E4D50"/>
                </a:solidFill>
                <a:latin typeface="Open Sans"/>
              </a:rPr>
              <a:t>languages </a:t>
            </a:r>
            <a:r>
              <a:rPr lang="en-US" sz="2400" dirty="0" smtClean="0">
                <a:solidFill>
                  <a:srgbClr val="4E4D50"/>
                </a:solidFill>
                <a:latin typeface="Open Sans"/>
              </a:rPr>
              <a:t>(if applicable)</a:t>
            </a:r>
          </a:p>
          <a:p>
            <a:pPr lvl="1">
              <a:buFont typeface="Wingdings" panose="05000000000000000000" pitchFamily="2" charset="2"/>
              <a:buChar char="§"/>
            </a:pPr>
            <a:r>
              <a:rPr lang="en-US" sz="2400" dirty="0" smtClean="0">
                <a:solidFill>
                  <a:srgbClr val="4E4D50"/>
                </a:solidFill>
                <a:latin typeface="Open Sans"/>
              </a:rPr>
              <a:t>Awards </a:t>
            </a:r>
            <a:endParaRPr lang="en-US" sz="2400"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Philanthropic </a:t>
            </a:r>
            <a:r>
              <a:rPr lang="en-US" sz="2400" dirty="0">
                <a:solidFill>
                  <a:srgbClr val="4E4D50"/>
                </a:solidFill>
                <a:latin typeface="Open Sans"/>
              </a:rPr>
              <a:t>activities </a:t>
            </a:r>
            <a:r>
              <a:rPr lang="en-US" sz="2400" dirty="0" smtClean="0">
                <a:solidFill>
                  <a:srgbClr val="4E4D50"/>
                </a:solidFill>
                <a:latin typeface="Open Sans"/>
              </a:rPr>
              <a:t>as a whole</a:t>
            </a:r>
            <a:endParaRPr lang="en-US" sz="2400" dirty="0">
              <a:solidFill>
                <a:srgbClr val="4E4D50"/>
              </a:solidFill>
              <a:latin typeface="Open Sans"/>
            </a:endParaRPr>
          </a:p>
          <a:p>
            <a:pPr marL="0" indent="0">
              <a:buNone/>
            </a:pPr>
            <a:endParaRPr lang="en-US" dirty="0" smtClean="0">
              <a:solidFill>
                <a:srgbClr val="4E4D50"/>
              </a:solidFill>
              <a:latin typeface="Open Sans"/>
            </a:endParaRPr>
          </a:p>
          <a:p>
            <a:pPr marL="57150" indent="0">
              <a:buNone/>
            </a:pPr>
            <a:endParaRPr lang="en-US" dirty="0" smtClean="0">
              <a:solidFill>
                <a:srgbClr val="4E4D50"/>
              </a:solidFill>
              <a:latin typeface="Open Sans"/>
            </a:endParaRP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How to create a profile</a:t>
            </a:r>
            <a:endParaRPr lang="en-US" sz="5000" b="1" i="1"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33337" y="6019800"/>
            <a:ext cx="2814047" cy="533401"/>
          </a:xfrm>
          <a:prstGeom prst="rect">
            <a:avLst/>
          </a:prstGeom>
        </p:spPr>
      </p:pic>
    </p:spTree>
    <p:extLst>
      <p:ext uri="{BB962C8B-B14F-4D97-AF65-F5344CB8AC3E}">
        <p14:creationId xmlns:p14="http://schemas.microsoft.com/office/powerpoint/2010/main" val="173721316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1219200"/>
            <a:ext cx="8839200" cy="4495800"/>
          </a:xfrm>
        </p:spPr>
        <p:txBody>
          <a:bodyPr>
            <a:noAutofit/>
          </a:bodyPr>
          <a:lstStyle/>
          <a:p>
            <a:pPr marL="0" indent="0">
              <a:buNone/>
            </a:pPr>
            <a:endParaRPr lang="en-US" sz="2400" b="1" dirty="0" smtClean="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Always </a:t>
            </a:r>
            <a:r>
              <a:rPr lang="en-US" sz="2400" dirty="0">
                <a:solidFill>
                  <a:srgbClr val="4E4D50"/>
                </a:solidFill>
                <a:latin typeface="Open Sans"/>
              </a:rPr>
              <a:t>personalize the message – invite through their personal email and specify how you are connected </a:t>
            </a:r>
            <a:r>
              <a:rPr lang="en-US" sz="2400" dirty="0" smtClean="0">
                <a:solidFill>
                  <a:srgbClr val="4E4D50"/>
                </a:solidFill>
                <a:latin typeface="Open Sans"/>
              </a:rPr>
              <a:t>(personal and business)</a:t>
            </a:r>
            <a:endParaRPr lang="en-US" sz="2400" dirty="0">
              <a:solidFill>
                <a:srgbClr val="4E4D50"/>
              </a:solidFill>
              <a:latin typeface="Open Sans"/>
            </a:endParaRPr>
          </a:p>
          <a:p>
            <a:pPr lvl="1">
              <a:buFont typeface="Wingdings" panose="05000000000000000000" pitchFamily="2" charset="2"/>
              <a:buChar char="§"/>
            </a:pPr>
            <a:r>
              <a:rPr lang="en-US" sz="2400" dirty="0" smtClean="0">
                <a:solidFill>
                  <a:srgbClr val="4E4D50"/>
                </a:solidFill>
                <a:latin typeface="Open Sans"/>
              </a:rPr>
              <a:t>If </a:t>
            </a:r>
            <a:r>
              <a:rPr lang="en-US" sz="2400" dirty="0">
                <a:solidFill>
                  <a:srgbClr val="4E4D50"/>
                </a:solidFill>
                <a:latin typeface="Open Sans"/>
              </a:rPr>
              <a:t>you don’t have their email, click “friend” – this will bypass the requirement of having their email to connect </a:t>
            </a:r>
          </a:p>
          <a:p>
            <a:pPr lvl="1">
              <a:buFont typeface="Wingdings" panose="05000000000000000000" pitchFamily="2" charset="2"/>
              <a:buChar char="§"/>
            </a:pPr>
            <a:r>
              <a:rPr lang="en-US" sz="2400" dirty="0" smtClean="0">
                <a:solidFill>
                  <a:srgbClr val="4E4D50"/>
                </a:solidFill>
                <a:latin typeface="Open Sans"/>
              </a:rPr>
              <a:t>Only </a:t>
            </a:r>
            <a:r>
              <a:rPr lang="en-US" sz="2400" dirty="0">
                <a:solidFill>
                  <a:srgbClr val="4E4D50"/>
                </a:solidFill>
                <a:latin typeface="Open Sans"/>
              </a:rPr>
              <a:t>connect with people you know – if you don’t know them, ask for an introduction from your current connections</a:t>
            </a:r>
          </a:p>
          <a:p>
            <a:pPr lvl="1">
              <a:buFont typeface="Wingdings" panose="05000000000000000000" pitchFamily="2" charset="2"/>
              <a:buChar char="§"/>
            </a:pPr>
            <a:r>
              <a:rPr lang="en-US" sz="2400" dirty="0" smtClean="0">
                <a:solidFill>
                  <a:srgbClr val="4E4D50"/>
                </a:solidFill>
                <a:latin typeface="Open Sans"/>
              </a:rPr>
              <a:t>*Selectively </a:t>
            </a:r>
            <a:r>
              <a:rPr lang="en-US" sz="2400" dirty="0">
                <a:solidFill>
                  <a:srgbClr val="4E4D50"/>
                </a:solidFill>
                <a:latin typeface="Open Sans"/>
              </a:rPr>
              <a:t>connect* </a:t>
            </a:r>
          </a:p>
          <a:p>
            <a:pPr lvl="2">
              <a:buFont typeface="Wingdings" panose="05000000000000000000" pitchFamily="2" charset="2"/>
              <a:buChar char="§"/>
            </a:pPr>
            <a:r>
              <a:rPr lang="en-US" dirty="0" smtClean="0">
                <a:solidFill>
                  <a:srgbClr val="4E4D50"/>
                </a:solidFill>
                <a:latin typeface="Open Sans"/>
              </a:rPr>
              <a:t>General rule </a:t>
            </a:r>
            <a:r>
              <a:rPr lang="en-US" dirty="0">
                <a:solidFill>
                  <a:srgbClr val="4E4D50"/>
                </a:solidFill>
                <a:latin typeface="Open Sans"/>
              </a:rPr>
              <a:t>of </a:t>
            </a:r>
            <a:r>
              <a:rPr lang="en-US" dirty="0" smtClean="0">
                <a:solidFill>
                  <a:srgbClr val="4E4D50"/>
                </a:solidFill>
                <a:latin typeface="Open Sans"/>
              </a:rPr>
              <a:t>thumb </a:t>
            </a:r>
            <a:r>
              <a:rPr lang="en-US" dirty="0">
                <a:solidFill>
                  <a:srgbClr val="4E4D50"/>
                </a:solidFill>
                <a:latin typeface="Open Sans"/>
              </a:rPr>
              <a:t>– connect with every </a:t>
            </a:r>
            <a:r>
              <a:rPr lang="en-US" dirty="0" smtClean="0">
                <a:solidFill>
                  <a:srgbClr val="4E4D50"/>
                </a:solidFill>
                <a:latin typeface="Open Sans"/>
              </a:rPr>
              <a:t>potential employee before </a:t>
            </a:r>
            <a:r>
              <a:rPr lang="en-US" dirty="0">
                <a:solidFill>
                  <a:srgbClr val="4E4D50"/>
                </a:solidFill>
                <a:latin typeface="Open Sans"/>
              </a:rPr>
              <a:t>meeting with </a:t>
            </a:r>
            <a:r>
              <a:rPr lang="en-US" dirty="0" smtClean="0">
                <a:solidFill>
                  <a:srgbClr val="4E4D50"/>
                </a:solidFill>
                <a:latin typeface="Open Sans"/>
              </a:rPr>
              <a:t>them!</a:t>
            </a:r>
            <a:endParaRPr lang="en-US" dirty="0">
              <a:solidFill>
                <a:srgbClr val="4E4D50"/>
              </a:solidFill>
              <a:latin typeface="Open Sans"/>
            </a:endParaRPr>
          </a:p>
          <a:p>
            <a:pPr marL="0" indent="0">
              <a:buNone/>
            </a:pPr>
            <a:endParaRPr lang="en-US" sz="2400" dirty="0" smtClean="0">
              <a:solidFill>
                <a:srgbClr val="4E4D50"/>
              </a:solidFill>
              <a:latin typeface="Open Sans"/>
            </a:endParaRPr>
          </a:p>
          <a:p>
            <a:pPr marL="0" indent="0">
              <a:buNone/>
            </a:pPr>
            <a:endParaRPr lang="en-US" dirty="0" smtClean="0">
              <a:solidFill>
                <a:srgbClr val="4E4D50"/>
              </a:solidFill>
              <a:latin typeface="Open Sans"/>
            </a:endParaRPr>
          </a:p>
          <a:p>
            <a:pPr marL="57150" indent="0">
              <a:buNone/>
            </a:pPr>
            <a:endParaRPr lang="en-US" dirty="0" smtClean="0">
              <a:solidFill>
                <a:srgbClr val="4E4D50"/>
              </a:solidFill>
              <a:latin typeface="Open Sans"/>
            </a:endParaRP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How to create a profile</a:t>
            </a:r>
            <a:endParaRPr lang="en-US" sz="5000" b="1" i="1" dirty="0">
              <a:solidFill>
                <a:schemeClr val="bg1"/>
              </a:solidFill>
            </a:endParaRPr>
          </a:p>
        </p:txBody>
      </p:sp>
    </p:spTree>
    <p:extLst>
      <p:ext uri="{BB962C8B-B14F-4D97-AF65-F5344CB8AC3E}">
        <p14:creationId xmlns:p14="http://schemas.microsoft.com/office/powerpoint/2010/main" val="32504714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1676400"/>
            <a:ext cx="8839200" cy="4495800"/>
          </a:xfrm>
        </p:spPr>
        <p:txBody>
          <a:bodyPr>
            <a:noAutofit/>
          </a:bodyPr>
          <a:lstStyle/>
          <a:p>
            <a:pPr lvl="1">
              <a:buFont typeface="Wingdings" panose="05000000000000000000" pitchFamily="2" charset="2"/>
              <a:buChar char="§"/>
            </a:pPr>
            <a:r>
              <a:rPr lang="en-US" sz="2400" dirty="0" smtClean="0">
                <a:solidFill>
                  <a:srgbClr val="4E4D50"/>
                </a:solidFill>
                <a:latin typeface="Open Sans"/>
              </a:rPr>
              <a:t>Add </a:t>
            </a:r>
            <a:r>
              <a:rPr lang="en-US" sz="2400" dirty="0">
                <a:solidFill>
                  <a:srgbClr val="4E4D50"/>
                </a:solidFill>
                <a:latin typeface="Open Sans"/>
              </a:rPr>
              <a:t>your LinkedIn customized URL to your </a:t>
            </a:r>
            <a:r>
              <a:rPr lang="en-US" sz="2400" dirty="0" smtClean="0">
                <a:solidFill>
                  <a:srgbClr val="4E4D50"/>
                </a:solidFill>
                <a:latin typeface="Open Sans"/>
              </a:rPr>
              <a:t>“resume” and email signature</a:t>
            </a:r>
            <a:endParaRPr lang="en-US" sz="2400" dirty="0">
              <a:solidFill>
                <a:srgbClr val="4E4D50"/>
              </a:solidFill>
              <a:latin typeface="Open Sans"/>
            </a:endParaRPr>
          </a:p>
          <a:p>
            <a:pPr lvl="1">
              <a:buFont typeface="Wingdings" panose="05000000000000000000" pitchFamily="2" charset="2"/>
              <a:buChar char="§"/>
            </a:pPr>
            <a:r>
              <a:rPr lang="en-US" sz="2400" dirty="0">
                <a:solidFill>
                  <a:srgbClr val="4E4D50"/>
                </a:solidFill>
                <a:latin typeface="Open Sans"/>
              </a:rPr>
              <a:t>S</a:t>
            </a:r>
            <a:r>
              <a:rPr lang="en-US" sz="2400" dirty="0" smtClean="0">
                <a:solidFill>
                  <a:srgbClr val="4E4D50"/>
                </a:solidFill>
                <a:latin typeface="Open Sans"/>
              </a:rPr>
              <a:t>hare </a:t>
            </a:r>
            <a:r>
              <a:rPr lang="en-US" sz="2400" dirty="0">
                <a:solidFill>
                  <a:srgbClr val="4E4D50"/>
                </a:solidFill>
                <a:latin typeface="Open Sans"/>
              </a:rPr>
              <a:t>articles and updates to appear in others’ timeline </a:t>
            </a:r>
          </a:p>
          <a:p>
            <a:pPr lvl="1">
              <a:buFont typeface="Wingdings" panose="05000000000000000000" pitchFamily="2" charset="2"/>
              <a:buChar char="§"/>
            </a:pPr>
            <a:r>
              <a:rPr lang="en-US" sz="2400" dirty="0" smtClean="0">
                <a:solidFill>
                  <a:srgbClr val="4E4D50"/>
                </a:solidFill>
                <a:latin typeface="Open Sans"/>
              </a:rPr>
              <a:t>Connect </a:t>
            </a:r>
            <a:r>
              <a:rPr lang="en-US" sz="2400" dirty="0">
                <a:solidFill>
                  <a:srgbClr val="4E4D50"/>
                </a:solidFill>
                <a:latin typeface="Open Sans"/>
              </a:rPr>
              <a:t>with your </a:t>
            </a:r>
            <a:r>
              <a:rPr lang="en-US" sz="2400" dirty="0" smtClean="0">
                <a:solidFill>
                  <a:srgbClr val="4E4D50"/>
                </a:solidFill>
                <a:latin typeface="Open Sans"/>
              </a:rPr>
              <a:t>Twitter </a:t>
            </a:r>
            <a:r>
              <a:rPr lang="en-US" sz="2400" dirty="0">
                <a:solidFill>
                  <a:srgbClr val="4E4D50"/>
                </a:solidFill>
                <a:latin typeface="Open Sans"/>
              </a:rPr>
              <a:t>account to share on your </a:t>
            </a:r>
            <a:r>
              <a:rPr lang="en-US" sz="2400" dirty="0" smtClean="0">
                <a:solidFill>
                  <a:srgbClr val="4E4D50"/>
                </a:solidFill>
                <a:latin typeface="Open Sans"/>
              </a:rPr>
              <a:t>Twitter </a:t>
            </a:r>
            <a:r>
              <a:rPr lang="en-US" sz="2400" dirty="0">
                <a:solidFill>
                  <a:srgbClr val="4E4D50"/>
                </a:solidFill>
                <a:latin typeface="Open Sans"/>
              </a:rPr>
              <a:t>feed as well </a:t>
            </a:r>
          </a:p>
          <a:p>
            <a:pPr lvl="1">
              <a:buFont typeface="Wingdings" panose="05000000000000000000" pitchFamily="2" charset="2"/>
              <a:buChar char="§"/>
            </a:pPr>
            <a:r>
              <a:rPr lang="en-US" sz="2400" dirty="0">
                <a:solidFill>
                  <a:srgbClr val="4E4D50"/>
                </a:solidFill>
                <a:latin typeface="Open Sans"/>
              </a:rPr>
              <a:t>P</a:t>
            </a:r>
            <a:r>
              <a:rPr lang="en-US" sz="2400" dirty="0" smtClean="0">
                <a:solidFill>
                  <a:srgbClr val="4E4D50"/>
                </a:solidFill>
                <a:latin typeface="Open Sans"/>
              </a:rPr>
              <a:t>ost </a:t>
            </a:r>
            <a:r>
              <a:rPr lang="en-US" sz="2400" dirty="0">
                <a:solidFill>
                  <a:srgbClr val="4E4D50"/>
                </a:solidFill>
                <a:latin typeface="Open Sans"/>
              </a:rPr>
              <a:t>a blog </a:t>
            </a:r>
          </a:p>
          <a:p>
            <a:pPr lvl="1">
              <a:buFont typeface="Wingdings" panose="05000000000000000000" pitchFamily="2" charset="2"/>
              <a:buChar char="§"/>
            </a:pPr>
            <a:r>
              <a:rPr lang="en-US" sz="2400" dirty="0" smtClean="0">
                <a:solidFill>
                  <a:srgbClr val="4E4D50"/>
                </a:solidFill>
                <a:latin typeface="Open Sans"/>
              </a:rPr>
              <a:t>Join </a:t>
            </a:r>
            <a:r>
              <a:rPr lang="en-US" sz="2400" dirty="0">
                <a:solidFill>
                  <a:srgbClr val="4E4D50"/>
                </a:solidFill>
                <a:latin typeface="Open Sans"/>
              </a:rPr>
              <a:t>groups that are relevant to your </a:t>
            </a:r>
            <a:r>
              <a:rPr lang="en-US" sz="2400" dirty="0" smtClean="0">
                <a:solidFill>
                  <a:srgbClr val="4E4D50"/>
                </a:solidFill>
                <a:latin typeface="Open Sans"/>
              </a:rPr>
              <a:t>industry</a:t>
            </a:r>
            <a:r>
              <a:rPr lang="en-US" sz="2400" dirty="0">
                <a:solidFill>
                  <a:srgbClr val="4E4D50"/>
                </a:solidFill>
                <a:latin typeface="Open Sans"/>
              </a:rPr>
              <a:t> </a:t>
            </a:r>
            <a:r>
              <a:rPr lang="en-US" sz="2400" dirty="0" smtClean="0">
                <a:solidFill>
                  <a:srgbClr val="4E4D50"/>
                </a:solidFill>
                <a:latin typeface="Open Sans"/>
              </a:rPr>
              <a:t>and efforts</a:t>
            </a:r>
          </a:p>
          <a:p>
            <a:pPr marL="0" indent="0">
              <a:buNone/>
            </a:pPr>
            <a:endParaRPr lang="en-US" dirty="0" smtClean="0">
              <a:solidFill>
                <a:srgbClr val="4E4D50"/>
              </a:solidFill>
              <a:latin typeface="Open Sans"/>
            </a:endParaRPr>
          </a:p>
          <a:p>
            <a:pPr marL="57150" indent="0">
              <a:buNone/>
            </a:pPr>
            <a:endParaRPr lang="en-US" dirty="0" smtClean="0">
              <a:solidFill>
                <a:srgbClr val="4E4D50"/>
              </a:solidFill>
              <a:latin typeface="Open Sans"/>
            </a:endParaRPr>
          </a:p>
        </p:txBody>
      </p:sp>
      <p:sp>
        <p:nvSpPr>
          <p:cNvPr id="4"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Driving traffic</a:t>
            </a:r>
            <a:endParaRPr lang="en-US" sz="5000" b="1" i="1"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33337" y="6037261"/>
            <a:ext cx="2814047" cy="533401"/>
          </a:xfrm>
          <a:prstGeom prst="rect">
            <a:avLst/>
          </a:prstGeom>
        </p:spPr>
      </p:pic>
    </p:spTree>
    <p:extLst>
      <p:ext uri="{BB962C8B-B14F-4D97-AF65-F5344CB8AC3E}">
        <p14:creationId xmlns:p14="http://schemas.microsoft.com/office/powerpoint/2010/main" val="13518057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87513"/>
            <a:ext cx="8839200" cy="4495800"/>
          </a:xfrm>
        </p:spPr>
        <p:txBody>
          <a:bodyPr>
            <a:noAutofit/>
          </a:bodyPr>
          <a:lstStyle/>
          <a:p>
            <a:pPr marL="0" indent="0">
              <a:buNone/>
            </a:pPr>
            <a:r>
              <a:rPr lang="en-US" sz="2400" b="1" dirty="0" smtClean="0">
                <a:solidFill>
                  <a:srgbClr val="4E4D50"/>
                </a:solidFill>
                <a:latin typeface="Open Sans"/>
              </a:rPr>
              <a:t>Connecting with people you don’t know</a:t>
            </a:r>
          </a:p>
          <a:p>
            <a:pPr lvl="1">
              <a:buFont typeface="Wingdings" panose="05000000000000000000" pitchFamily="2" charset="2"/>
              <a:buChar char="§"/>
            </a:pPr>
            <a:r>
              <a:rPr lang="en-US" sz="2400" dirty="0" smtClean="0">
                <a:solidFill>
                  <a:srgbClr val="4E4D50"/>
                </a:solidFill>
                <a:latin typeface="Open Sans"/>
              </a:rPr>
              <a:t>Join </a:t>
            </a:r>
            <a:r>
              <a:rPr lang="en-US" sz="2400" dirty="0">
                <a:solidFill>
                  <a:srgbClr val="4E4D50"/>
                </a:solidFill>
                <a:latin typeface="Open Sans"/>
              </a:rPr>
              <a:t>groups to create commonality </a:t>
            </a:r>
          </a:p>
          <a:p>
            <a:pPr lvl="1">
              <a:buFont typeface="Wingdings" panose="05000000000000000000" pitchFamily="2" charset="2"/>
              <a:buChar char="§"/>
            </a:pPr>
            <a:r>
              <a:rPr lang="en-US" sz="2400" dirty="0" smtClean="0">
                <a:solidFill>
                  <a:srgbClr val="4E4D50"/>
                </a:solidFill>
                <a:latin typeface="Open Sans"/>
              </a:rPr>
              <a:t>Send </a:t>
            </a:r>
            <a:r>
              <a:rPr lang="en-US" sz="2400" dirty="0">
                <a:solidFill>
                  <a:srgbClr val="4E4D50"/>
                </a:solidFill>
                <a:latin typeface="Open Sans"/>
              </a:rPr>
              <a:t>“get introduced” request to mutual connection </a:t>
            </a:r>
          </a:p>
          <a:p>
            <a:pPr lvl="1">
              <a:buFont typeface="Wingdings" panose="05000000000000000000" pitchFamily="2" charset="2"/>
              <a:buChar char="§"/>
            </a:pPr>
            <a:r>
              <a:rPr lang="en-US" sz="2400" dirty="0" smtClean="0">
                <a:solidFill>
                  <a:srgbClr val="4E4D50"/>
                </a:solidFill>
                <a:latin typeface="Open Sans"/>
              </a:rPr>
              <a:t>Write </a:t>
            </a:r>
            <a:r>
              <a:rPr lang="en-US" sz="2400" dirty="0">
                <a:solidFill>
                  <a:srgbClr val="4E4D50"/>
                </a:solidFill>
                <a:latin typeface="Open Sans"/>
              </a:rPr>
              <a:t>carefully worded LinkedIn request pointing out commonalities </a:t>
            </a:r>
          </a:p>
          <a:p>
            <a:pPr marL="0" indent="0">
              <a:buNone/>
            </a:pPr>
            <a:endParaRPr lang="en-US" dirty="0" smtClean="0">
              <a:solidFill>
                <a:srgbClr val="4E4D50"/>
              </a:solidFill>
              <a:latin typeface="Open Sans"/>
            </a:endParaRPr>
          </a:p>
          <a:p>
            <a:pPr marL="57150" indent="0">
              <a:buNone/>
            </a:pPr>
            <a:endParaRPr lang="en-US" dirty="0" smtClean="0">
              <a:solidFill>
                <a:srgbClr val="4E4D50"/>
              </a:solidFill>
              <a:latin typeface="Open Sans"/>
            </a:endParaRP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Connecting</a:t>
            </a:r>
            <a:endParaRPr lang="en-US" sz="5000" b="1" i="1"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577" b="32845"/>
          <a:stretch/>
        </p:blipFill>
        <p:spPr>
          <a:xfrm>
            <a:off x="19050" y="5916612"/>
            <a:ext cx="2814047" cy="533401"/>
          </a:xfrm>
          <a:prstGeom prst="rect">
            <a:avLst/>
          </a:prstGeom>
        </p:spPr>
      </p:pic>
    </p:spTree>
    <p:extLst>
      <p:ext uri="{BB962C8B-B14F-4D97-AF65-F5344CB8AC3E}">
        <p14:creationId xmlns:p14="http://schemas.microsoft.com/office/powerpoint/2010/main" val="6886483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692276"/>
            <a:ext cx="8839200" cy="4495800"/>
          </a:xfrm>
        </p:spPr>
        <p:txBody>
          <a:bodyPr>
            <a:noAutofit/>
          </a:bodyPr>
          <a:lstStyle/>
          <a:p>
            <a:pPr marL="0" indent="0">
              <a:buNone/>
            </a:pPr>
            <a:r>
              <a:rPr lang="en-US" sz="2400" b="1" dirty="0" smtClean="0">
                <a:solidFill>
                  <a:srgbClr val="4E4D50"/>
                </a:solidFill>
                <a:latin typeface="Open Sans"/>
              </a:rPr>
              <a:t>Examples of potential LinkedIn posts</a:t>
            </a:r>
          </a:p>
          <a:p>
            <a:pPr lvl="1">
              <a:buFont typeface="Wingdings" panose="05000000000000000000" pitchFamily="2" charset="2"/>
              <a:buChar char="§"/>
            </a:pPr>
            <a:r>
              <a:rPr lang="en-US" sz="2400" dirty="0" smtClean="0">
                <a:solidFill>
                  <a:srgbClr val="4E4D50"/>
                </a:solidFill>
                <a:latin typeface="Open Sans"/>
              </a:rPr>
              <a:t>Article shares about innovations in the recycling industry</a:t>
            </a:r>
          </a:p>
          <a:p>
            <a:pPr lvl="1">
              <a:buFont typeface="Wingdings" panose="05000000000000000000" pitchFamily="2" charset="2"/>
              <a:buChar char="§"/>
            </a:pPr>
            <a:r>
              <a:rPr lang="en-US" sz="2400" dirty="0" smtClean="0">
                <a:solidFill>
                  <a:srgbClr val="4E4D50"/>
                </a:solidFill>
                <a:latin typeface="Open Sans"/>
              </a:rPr>
              <a:t>Posts about projects that PARMC is currently working on</a:t>
            </a:r>
          </a:p>
          <a:p>
            <a:pPr lvl="1">
              <a:buFont typeface="Wingdings" panose="05000000000000000000" pitchFamily="2" charset="2"/>
              <a:buChar char="§"/>
            </a:pPr>
            <a:r>
              <a:rPr lang="en-US" sz="2400" dirty="0" smtClean="0">
                <a:solidFill>
                  <a:srgbClr val="4E4D50"/>
                </a:solidFill>
                <a:latin typeface="Open Sans"/>
              </a:rPr>
              <a:t>Article shares that mention PARMC</a:t>
            </a:r>
          </a:p>
          <a:p>
            <a:pPr lvl="1">
              <a:buFont typeface="Wingdings" panose="05000000000000000000" pitchFamily="2" charset="2"/>
              <a:buChar char="§"/>
            </a:pPr>
            <a:r>
              <a:rPr lang="en-US" sz="2400" dirty="0" smtClean="0">
                <a:solidFill>
                  <a:srgbClr val="4E4D50"/>
                </a:solidFill>
                <a:latin typeface="Open Sans"/>
              </a:rPr>
              <a:t>Posts about recycling tips or information</a:t>
            </a:r>
          </a:p>
          <a:p>
            <a:pPr lvl="1">
              <a:buFont typeface="Wingdings" panose="05000000000000000000" pitchFamily="2" charset="2"/>
              <a:buChar char="§"/>
            </a:pPr>
            <a:r>
              <a:rPr lang="en-US" sz="2400" dirty="0" smtClean="0">
                <a:solidFill>
                  <a:srgbClr val="4E4D50"/>
                </a:solidFill>
                <a:latin typeface="Open Sans"/>
              </a:rPr>
              <a:t>New hires, employment openings</a:t>
            </a:r>
            <a:endParaRPr lang="en-US" sz="2400" dirty="0">
              <a:solidFill>
                <a:srgbClr val="4E4D50"/>
              </a:solidFill>
              <a:latin typeface="Open Sans"/>
            </a:endParaRPr>
          </a:p>
          <a:p>
            <a:pPr marL="0" indent="0">
              <a:buNone/>
            </a:pPr>
            <a:endParaRPr lang="en-US" dirty="0" smtClean="0">
              <a:solidFill>
                <a:srgbClr val="4E4D50"/>
              </a:solidFill>
              <a:latin typeface="Open Sans"/>
            </a:endParaRPr>
          </a:p>
          <a:p>
            <a:pPr marL="57150" indent="0">
              <a:buNone/>
            </a:pPr>
            <a:endParaRPr lang="en-US" dirty="0" smtClean="0">
              <a:solidFill>
                <a:srgbClr val="4E4D50"/>
              </a:solidFill>
              <a:latin typeface="Open Sans"/>
            </a:endParaRP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a:xfrm>
            <a:off x="19050" y="0"/>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Content ideas</a:t>
            </a:r>
            <a:endParaRPr lang="en-US" sz="5000" b="1" i="1" dirty="0">
              <a:solidFill>
                <a:schemeClr val="bg1"/>
              </a:solidFill>
            </a:endParaRPr>
          </a:p>
        </p:txBody>
      </p:sp>
    </p:spTree>
    <p:extLst>
      <p:ext uri="{BB962C8B-B14F-4D97-AF65-F5344CB8AC3E}">
        <p14:creationId xmlns:p14="http://schemas.microsoft.com/office/powerpoint/2010/main" val="174132551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9869"/>
            <a:ext cx="8839200" cy="4495800"/>
          </a:xfrm>
        </p:spPr>
        <p:txBody>
          <a:bodyPr>
            <a:noAutofit/>
          </a:bodyPr>
          <a:lstStyle/>
          <a:p>
            <a:pPr lvl="1">
              <a:buFont typeface="Wingdings" panose="05000000000000000000" pitchFamily="2" charset="2"/>
              <a:buChar char="§"/>
            </a:pPr>
            <a:r>
              <a:rPr lang="en-US" sz="2400" dirty="0" smtClean="0">
                <a:solidFill>
                  <a:srgbClr val="4E4D50"/>
                </a:solidFill>
                <a:latin typeface="Open Sans"/>
              </a:rPr>
              <a:t>Privacy</a:t>
            </a:r>
          </a:p>
          <a:p>
            <a:pPr lvl="2">
              <a:buFont typeface="Wingdings" panose="05000000000000000000" pitchFamily="2" charset="2"/>
              <a:buChar char="§"/>
            </a:pPr>
            <a:r>
              <a:rPr lang="en-US" dirty="0" smtClean="0">
                <a:solidFill>
                  <a:srgbClr val="4E4D50"/>
                </a:solidFill>
                <a:latin typeface="Open Sans"/>
              </a:rPr>
              <a:t>When you search for someone and view their profile, they will see this unless you disable settings. </a:t>
            </a:r>
          </a:p>
          <a:p>
            <a:pPr lvl="2">
              <a:buFont typeface="Wingdings" panose="05000000000000000000" pitchFamily="2" charset="2"/>
              <a:buChar char="§"/>
            </a:pPr>
            <a:r>
              <a:rPr lang="en-US" dirty="0" smtClean="0">
                <a:solidFill>
                  <a:srgbClr val="4E4D50"/>
                </a:solidFill>
                <a:latin typeface="Open Sans"/>
              </a:rPr>
              <a:t>If you want them to know you’re looking, then keep it turned on </a:t>
            </a:r>
          </a:p>
          <a:p>
            <a:pPr lvl="3">
              <a:buFont typeface="Wingdings" panose="05000000000000000000" pitchFamily="2" charset="2"/>
              <a:buChar char="§"/>
            </a:pPr>
            <a:r>
              <a:rPr lang="en-US" sz="2400" dirty="0" smtClean="0">
                <a:solidFill>
                  <a:srgbClr val="4E4D50"/>
                </a:solidFill>
                <a:latin typeface="Open Sans"/>
              </a:rPr>
              <a:t>Passive-aggressive “poke”</a:t>
            </a:r>
          </a:p>
          <a:p>
            <a:pPr lvl="2">
              <a:buFont typeface="Wingdings" panose="05000000000000000000" pitchFamily="2" charset="2"/>
              <a:buChar char="§"/>
            </a:pPr>
            <a:r>
              <a:rPr lang="en-US" dirty="0" smtClean="0">
                <a:solidFill>
                  <a:srgbClr val="4E4D50"/>
                </a:solidFill>
                <a:latin typeface="Open Sans"/>
              </a:rPr>
              <a:t>If you want to search privately, make sure you edit your privacy settings </a:t>
            </a:r>
          </a:p>
          <a:p>
            <a:pPr marL="0" indent="0">
              <a:buNone/>
            </a:pPr>
            <a:endParaRPr lang="en-US" sz="2400" dirty="0" smtClean="0">
              <a:solidFill>
                <a:srgbClr val="4E4D50"/>
              </a:solidFill>
              <a:latin typeface="Open Sans"/>
            </a:endParaRPr>
          </a:p>
          <a:p>
            <a:pPr marL="57150" indent="0">
              <a:buNone/>
            </a:pPr>
            <a:endParaRPr lang="en-US" sz="2400" dirty="0" smtClean="0">
              <a:solidFill>
                <a:srgbClr val="4E4D50"/>
              </a:solidFill>
              <a:latin typeface="Open Sans"/>
            </a:endParaRPr>
          </a:p>
        </p:txBody>
      </p:sp>
      <p:sp>
        <p:nvSpPr>
          <p:cNvPr id="5" name="Title 3"/>
          <p:cNvSpPr>
            <a:spLocks noGrp="1"/>
          </p:cNvSpPr>
          <p:nvPr>
            <p:ph type="title"/>
          </p:nvPr>
        </p:nvSpPr>
        <p:spPr>
          <a:xfrm>
            <a:off x="177800" y="152400"/>
            <a:ext cx="9144000" cy="1143000"/>
          </a:xfrm>
        </p:spPr>
        <p:txBody>
          <a:bodyPr>
            <a:normAutofit/>
          </a:bodyPr>
          <a:lstStyle/>
          <a:p>
            <a:pPr algn="l"/>
            <a:r>
              <a:rPr lang="en-US" dirty="0" smtClean="0">
                <a:solidFill>
                  <a:srgbClr val="4E4D50"/>
                </a:solidFill>
                <a:latin typeface="Open Sans"/>
              </a:rPr>
              <a:t>ADDITIONAL TIPS</a:t>
            </a:r>
            <a:endParaRPr lang="en-US" dirty="0">
              <a:solidFill>
                <a:srgbClr val="4E4D50"/>
              </a:solidFill>
              <a:latin typeface="Open Sans"/>
            </a:endParaRPr>
          </a:p>
        </p:txBody>
      </p:sp>
      <p:sp>
        <p:nvSpPr>
          <p:cNvPr id="4" name="Title 1"/>
          <p:cNvSpPr txBox="1">
            <a:spLocks/>
          </p:cNvSpPr>
          <p:nvPr/>
        </p:nvSpPr>
        <p:spPr>
          <a:xfrm>
            <a:off x="19050" y="-23019"/>
            <a:ext cx="9144000" cy="141763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Privacy</a:t>
            </a:r>
            <a:endParaRPr lang="en-US" sz="5000" b="1" i="1" dirty="0">
              <a:solidFill>
                <a:schemeClr val="bg1"/>
              </a:solidFill>
            </a:endParaRPr>
          </a:p>
        </p:txBody>
      </p:sp>
    </p:spTree>
    <p:extLst>
      <p:ext uri="{BB962C8B-B14F-4D97-AF65-F5344CB8AC3E}">
        <p14:creationId xmlns:p14="http://schemas.microsoft.com/office/powerpoint/2010/main" val="224096205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Content is King!</a:t>
            </a:r>
            <a:endParaRPr lang="en-US" sz="5000" b="1" dirty="0">
              <a:solidFill>
                <a:schemeClr val="bg1"/>
              </a:solidFill>
            </a:endParaRPr>
          </a:p>
        </p:txBody>
      </p:sp>
      <p:pic>
        <p:nvPicPr>
          <p:cNvPr id="18434" name="Picture 2" descr="https://s-media-cache-ak0.pinimg.com/736x/03/2f/16/032f168a0d40f3509de09cf647dcae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5791200"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74823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Content is King!</a:t>
            </a:r>
            <a:endParaRPr lang="en-US" sz="5000" b="1" dirty="0">
              <a:solidFill>
                <a:schemeClr val="bg1"/>
              </a:solidFill>
            </a:endParaRPr>
          </a:p>
        </p:txBody>
      </p:sp>
      <p:sp>
        <p:nvSpPr>
          <p:cNvPr id="4" name="Content Placeholder 2"/>
          <p:cNvSpPr>
            <a:spLocks noGrp="1"/>
          </p:cNvSpPr>
          <p:nvPr>
            <p:ph idx="1"/>
          </p:nvPr>
        </p:nvSpPr>
        <p:spPr>
          <a:xfrm>
            <a:off x="-3352800" y="1143000"/>
            <a:ext cx="4495800" cy="4678363"/>
          </a:xfrm>
        </p:spPr>
        <p:txBody>
          <a:bodyPr>
            <a:normAutofit/>
          </a:bodyPr>
          <a:lstStyle/>
          <a:p>
            <a:pPr marL="0" indent="0" algn="ctr">
              <a:buNone/>
            </a:pPr>
            <a:r>
              <a:rPr lang="en-US" sz="2600" dirty="0" smtClean="0"/>
              <a:t/>
            </a:r>
            <a:br>
              <a:rPr lang="en-US" sz="2600" dirty="0" smtClean="0"/>
            </a:br>
            <a:endParaRPr lang="en-US" sz="2600" dirty="0" smtClean="0"/>
          </a:p>
          <a:p>
            <a:pPr marL="0" indent="0" algn="ctr">
              <a:buNone/>
            </a:pPr>
            <a:endParaRPr lang="en-US" sz="2600" dirty="0"/>
          </a:p>
          <a:p>
            <a:pPr marL="0" indent="0" algn="ctr">
              <a:buNone/>
            </a:pPr>
            <a:r>
              <a:rPr lang="en-US" sz="2600" dirty="0" smtClean="0"/>
              <a:t/>
            </a:r>
            <a:br>
              <a:rPr lang="en-US" sz="2600" dirty="0" smtClean="0"/>
            </a:br>
            <a:endParaRPr lang="en-US" sz="2600" dirty="0" smtClean="0"/>
          </a:p>
          <a:p>
            <a:pPr marL="0" indent="0" algn="ctr">
              <a:buNone/>
            </a:pPr>
            <a:endParaRPr lang="en-US" sz="2600" dirty="0" smtClean="0"/>
          </a:p>
          <a:p>
            <a:pPr marL="0" indent="0" algn="ctr">
              <a:buNone/>
            </a:pPr>
            <a:endParaRPr lang="en-US" sz="2800" dirty="0" smtClean="0"/>
          </a:p>
          <a:p>
            <a:pPr marL="0" indent="0" algn="ctr">
              <a:buNone/>
            </a:pPr>
            <a:endParaRPr lang="en-US" sz="2800" dirty="0"/>
          </a:p>
        </p:txBody>
      </p:sp>
      <p:graphicFrame>
        <p:nvGraphicFramePr>
          <p:cNvPr id="6" name="Table 5"/>
          <p:cNvGraphicFramePr>
            <a:graphicFrameLocks noGrp="1"/>
          </p:cNvGraphicFramePr>
          <p:nvPr>
            <p:extLst/>
          </p:nvPr>
        </p:nvGraphicFramePr>
        <p:xfrm>
          <a:off x="228600" y="1646570"/>
          <a:ext cx="8686800" cy="3671222"/>
        </p:xfrm>
        <a:graphic>
          <a:graphicData uri="http://schemas.openxmlformats.org/drawingml/2006/table">
            <a:tbl>
              <a:tblPr firstRow="1" bandRow="1">
                <a:tableStyleId>{5C22544A-7EE6-4342-B048-85BDC9FD1C3A}</a:tableStyleId>
              </a:tblPr>
              <a:tblGrid>
                <a:gridCol w="4343400"/>
                <a:gridCol w="4343400"/>
              </a:tblGrid>
              <a:tr h="5842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b="0" dirty="0" smtClean="0">
                          <a:solidFill>
                            <a:schemeClr val="tx1"/>
                          </a:solidFill>
                        </a:rPr>
                        <a:t>Avoid Being Overly Sales-Driven</a:t>
                      </a:r>
                    </a:p>
                  </a:txBody>
                  <a:tcP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b="0" dirty="0" smtClean="0">
                          <a:solidFill>
                            <a:schemeClr val="tx1"/>
                          </a:solidFill>
                        </a:rPr>
                        <a:t>Develop a Personality</a:t>
                      </a:r>
                    </a:p>
                  </a:txBody>
                  <a:tcPr>
                    <a:solidFill>
                      <a:schemeClr val="bg2"/>
                    </a:solidFill>
                  </a:tcPr>
                </a:tc>
              </a:tr>
              <a:tr h="6410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Behind the Scenes/Inside Facts</a:t>
                      </a:r>
                    </a:p>
                  </a:txBody>
                  <a:tcP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Showcase Community Connections</a:t>
                      </a:r>
                    </a:p>
                  </a:txBody>
                  <a:tcPr>
                    <a:solidFill>
                      <a:schemeClr val="bg2"/>
                    </a:solidFill>
                  </a:tcPr>
                </a:tc>
              </a:tr>
              <a:tr h="6978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Staff  Profiles/Team Connections</a:t>
                      </a:r>
                    </a:p>
                  </a:txBody>
                  <a:tcPr>
                    <a:solidFill>
                      <a:schemeClr val="bg2"/>
                    </a:solidFill>
                  </a:tcPr>
                </a:tc>
                <a:tc>
                  <a:txBody>
                    <a:bodyPr/>
                    <a:lstStyle/>
                    <a:p>
                      <a:pPr algn="ctr"/>
                      <a:r>
                        <a:rPr lang="en-US" sz="2300" dirty="0" smtClean="0"/>
                        <a:t>Tag Related Businesses/Partners</a:t>
                      </a:r>
                      <a:endParaRPr lang="en-US" sz="2300" dirty="0"/>
                    </a:p>
                  </a:txBody>
                  <a:tcPr>
                    <a:solidFill>
                      <a:schemeClr val="bg2"/>
                    </a:solidFill>
                  </a:tcPr>
                </a:tc>
              </a:tr>
              <a:tr h="541003">
                <a:tc>
                  <a:txBody>
                    <a:bodyPr/>
                    <a:lstStyle/>
                    <a:p>
                      <a:pPr algn="ctr"/>
                      <a:r>
                        <a:rPr lang="en-US" sz="2300" dirty="0" smtClean="0"/>
                        <a:t>Polls/Questions</a:t>
                      </a:r>
                      <a:endParaRPr lang="en-US" sz="2300" dirty="0"/>
                    </a:p>
                  </a:txBody>
                  <a:tcPr>
                    <a:solidFill>
                      <a:schemeClr val="bg2"/>
                    </a:solidFill>
                  </a:tcPr>
                </a:tc>
                <a:tc>
                  <a:txBody>
                    <a:bodyPr/>
                    <a:lstStyle/>
                    <a:p>
                      <a:pPr algn="ctr"/>
                      <a:r>
                        <a:rPr lang="en-US" sz="2300" dirty="0" smtClean="0"/>
                        <a:t>Include Photos &amp; Videos</a:t>
                      </a:r>
                      <a:endParaRPr lang="en-US" sz="2300" dirty="0"/>
                    </a:p>
                  </a:txBody>
                  <a:tcPr>
                    <a:solidFill>
                      <a:schemeClr val="bg2"/>
                    </a:solidFill>
                  </a:tcPr>
                </a:tc>
              </a:tr>
              <a:tr h="6661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Share Related Content</a:t>
                      </a:r>
                    </a:p>
                  </a:txBody>
                  <a:tcPr>
                    <a:solidFill>
                      <a:schemeClr val="bg2"/>
                    </a:solidFill>
                  </a:tcPr>
                </a:tc>
                <a:tc>
                  <a:txBody>
                    <a:bodyPr/>
                    <a:lstStyle/>
                    <a:p>
                      <a:pPr algn="ctr"/>
                      <a:r>
                        <a:rPr lang="en-US" sz="2300" dirty="0" smtClean="0"/>
                        <a:t>Tie Into a Trending Topic</a:t>
                      </a:r>
                      <a:endParaRPr lang="en-US" sz="2300" dirty="0"/>
                    </a:p>
                  </a:txBody>
                  <a:tcPr>
                    <a:solidFill>
                      <a:schemeClr val="bg2"/>
                    </a:solidFill>
                  </a:tcPr>
                </a:tc>
              </a:tr>
              <a:tr h="5410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Infographics</a:t>
                      </a:r>
                    </a:p>
                  </a:txBody>
                  <a:tcP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300" dirty="0" smtClean="0"/>
                        <a:t>Encourage Action</a:t>
                      </a:r>
                    </a:p>
                  </a:txBody>
                  <a:tcPr>
                    <a:solidFill>
                      <a:schemeClr val="bg2"/>
                    </a:solidFill>
                  </a:tcPr>
                </a:tc>
              </a:tr>
            </a:tbl>
          </a:graphicData>
        </a:graphic>
      </p:graphicFrame>
    </p:spTree>
    <p:extLst>
      <p:ext uri="{BB962C8B-B14F-4D97-AF65-F5344CB8AC3E}">
        <p14:creationId xmlns:p14="http://schemas.microsoft.com/office/powerpoint/2010/main" val="28935063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Get Engaged</a:t>
            </a:r>
            <a:endParaRPr lang="en-US" sz="5000" b="1" dirty="0">
              <a:solidFill>
                <a:schemeClr val="bg1"/>
              </a:solidFill>
            </a:endParaRPr>
          </a:p>
        </p:txBody>
      </p:sp>
      <p:pic>
        <p:nvPicPr>
          <p:cNvPr id="1028" name="Picture 4" descr="http://cdn2.business2community.com/wp-content/uploads/2014/04/534812121a349e3dfd0002b9-13972321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547" y="2514600"/>
            <a:ext cx="4111625" cy="19388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0" y="1573068"/>
            <a:ext cx="8334800" cy="33067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Integrate Popular/Trending Hashtags</a:t>
            </a:r>
            <a:br>
              <a:rPr lang="en-US" sz="2800" dirty="0" smtClean="0"/>
            </a:br>
            <a:r>
              <a:rPr lang="en-US" sz="2800" i="1" dirty="0" smtClean="0"/>
              <a:t>#tbt, #FlashbackFriday, #WinningWednesday</a:t>
            </a:r>
          </a:p>
          <a:p>
            <a:pPr marL="0" indent="0">
              <a:buFont typeface="Arial"/>
              <a:buNone/>
            </a:pPr>
            <a:endParaRPr lang="en-US" sz="2800" dirty="0"/>
          </a:p>
          <a:p>
            <a:pPr marL="0" indent="0">
              <a:buFont typeface="Arial"/>
              <a:buNone/>
            </a:pPr>
            <a:r>
              <a:rPr lang="en-US" sz="2800" dirty="0" smtClean="0"/>
              <a:t>Contests &amp; Social Perks/Incentives</a:t>
            </a:r>
            <a:br>
              <a:rPr lang="en-US" sz="2800" dirty="0" smtClean="0"/>
            </a:br>
            <a:endParaRPr lang="en-US" sz="2800" dirty="0" smtClean="0"/>
          </a:p>
          <a:p>
            <a:pPr marL="0" indent="0">
              <a:buFont typeface="Arial"/>
              <a:buNone/>
            </a:pPr>
            <a:r>
              <a:rPr lang="en-US" sz="2800" dirty="0" smtClean="0"/>
              <a:t>Special Offers for Check-Ins</a:t>
            </a:r>
            <a:br>
              <a:rPr lang="en-US" sz="2800" dirty="0" smtClean="0"/>
            </a:br>
            <a:endParaRPr lang="en-US" sz="2800" dirty="0" smtClean="0"/>
          </a:p>
          <a:p>
            <a:pPr marL="0" indent="0">
              <a:buFont typeface="Arial"/>
              <a:buNone/>
            </a:pPr>
            <a:r>
              <a:rPr lang="en-US" sz="2800" dirty="0" smtClean="0"/>
              <a:t>Encourage &amp; Reward Sharing, Comments &amp; Tagging </a:t>
            </a:r>
          </a:p>
        </p:txBody>
      </p:sp>
    </p:spTree>
    <p:extLst>
      <p:ext uri="{BB962C8B-B14F-4D97-AF65-F5344CB8AC3E}">
        <p14:creationId xmlns:p14="http://schemas.microsoft.com/office/powerpoint/2010/main" val="214972763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lumMod val="65000"/>
              <a:lumOff val="35000"/>
            </a:schemeClr>
          </a:solidFill>
        </p:spPr>
        <p:txBody>
          <a:bodyPr>
            <a:normAutofit/>
          </a:bodyPr>
          <a:lstStyle/>
          <a:p>
            <a:r>
              <a:rPr lang="en-US" sz="5000" b="1" dirty="0" smtClean="0">
                <a:solidFill>
                  <a:schemeClr val="bg1"/>
                </a:solidFill>
              </a:rPr>
              <a:t>Go Mobile or Go Home</a:t>
            </a:r>
            <a:endParaRPr lang="en-US" sz="5000" b="1" dirty="0">
              <a:solidFill>
                <a:schemeClr val="bg1"/>
              </a:solidFill>
            </a:endParaRPr>
          </a:p>
        </p:txBody>
      </p:sp>
      <p:sp>
        <p:nvSpPr>
          <p:cNvPr id="7" name="Content Placeholder 2"/>
          <p:cNvSpPr>
            <a:spLocks noGrp="1"/>
          </p:cNvSpPr>
          <p:nvPr>
            <p:ph idx="1"/>
          </p:nvPr>
        </p:nvSpPr>
        <p:spPr>
          <a:xfrm>
            <a:off x="457200" y="1338026"/>
            <a:ext cx="8229600" cy="4525963"/>
          </a:xfrm>
        </p:spPr>
        <p:txBody>
          <a:bodyPr>
            <a:normAutofit/>
          </a:bodyPr>
          <a:lstStyle/>
          <a:p>
            <a:pPr marL="0" indent="0" algn="ctr">
              <a:buNone/>
            </a:pPr>
            <a:r>
              <a:rPr lang="en-US" sz="2800" dirty="0" smtClean="0"/>
              <a:t/>
            </a:r>
            <a:br>
              <a:rPr lang="en-US" sz="2800" dirty="0" smtClean="0"/>
            </a:br>
            <a:endParaRPr lang="en-US" sz="2800" dirty="0"/>
          </a:p>
          <a:p>
            <a:pPr marL="0" indent="0" algn="ctr">
              <a:buNone/>
            </a:pPr>
            <a:r>
              <a:rPr lang="en-US" sz="2800" b="1" dirty="0" smtClean="0"/>
              <a:t>Mobile is rapidly rising to become a first-choice device for social behaviors</a:t>
            </a:r>
            <a:br>
              <a:rPr lang="en-US" sz="2800" b="1" dirty="0" smtClean="0"/>
            </a:br>
            <a:r>
              <a:rPr lang="en-US" sz="2800" b="1" dirty="0" smtClean="0"/>
              <a:t/>
            </a:r>
            <a:br>
              <a:rPr lang="en-US" sz="2800" b="1" dirty="0" smtClean="0"/>
            </a:br>
            <a:r>
              <a:rPr lang="en-US" sz="2800" i="1" dirty="0" smtClean="0"/>
              <a:t>If you want people to take action from your social channel to your website, make sure your site is ready</a:t>
            </a:r>
            <a:endParaRPr lang="en-US" sz="2800" i="1" dirty="0"/>
          </a:p>
          <a:p>
            <a:pPr marL="0" indent="0" algn="ctr">
              <a:buNone/>
            </a:pPr>
            <a:endParaRPr lang="en-US" sz="2800" dirty="0"/>
          </a:p>
        </p:txBody>
      </p:sp>
    </p:spTree>
    <p:extLst>
      <p:ext uri="{BB962C8B-B14F-4D97-AF65-F5344CB8AC3E}">
        <p14:creationId xmlns:p14="http://schemas.microsoft.com/office/powerpoint/2010/main" val="19603859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streamcommerce.com/blog/wp-content/uploads/2013/01/Soc-media-explained-469x459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4876800" cy="581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5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Public Relations &amp; Social Media</a:t>
            </a:r>
            <a:endParaRPr lang="en-US" sz="5000" b="1" i="1" dirty="0">
              <a:solidFill>
                <a:schemeClr val="bg1"/>
              </a:solidFill>
            </a:endParaRPr>
          </a:p>
        </p:txBody>
      </p:sp>
      <p:pic>
        <p:nvPicPr>
          <p:cNvPr id="5" name="Picture 4" descr="http://www.bizben.com/artwork/new-econ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5791200" cy="384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491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Public Relations &amp; Social Media</a:t>
            </a:r>
            <a:endParaRPr lang="en-US" sz="5000" b="1" i="1" dirty="0">
              <a:solidFill>
                <a:schemeClr val="bg1"/>
              </a:solidFill>
            </a:endParaRPr>
          </a:p>
        </p:txBody>
      </p:sp>
      <p:sp>
        <p:nvSpPr>
          <p:cNvPr id="6" name="Content Placeholder 2"/>
          <p:cNvSpPr>
            <a:spLocks noGrp="1"/>
          </p:cNvSpPr>
          <p:nvPr>
            <p:ph idx="1"/>
          </p:nvPr>
        </p:nvSpPr>
        <p:spPr>
          <a:xfrm>
            <a:off x="457200" y="1524000"/>
            <a:ext cx="8229600" cy="4525963"/>
          </a:xfrm>
        </p:spPr>
        <p:txBody>
          <a:bodyPr>
            <a:normAutofit fontScale="92500" lnSpcReduction="10000"/>
          </a:bodyPr>
          <a:lstStyle/>
          <a:p>
            <a:pPr marL="0" indent="0" algn="ctr">
              <a:buNone/>
            </a:pPr>
            <a:endParaRPr lang="en-US" sz="2800" dirty="0"/>
          </a:p>
          <a:p>
            <a:r>
              <a:rPr lang="en-US" sz="2800" b="1" dirty="0" smtClean="0"/>
              <a:t>Be Prepared to Respond</a:t>
            </a:r>
            <a:endParaRPr lang="en-US" sz="2800" b="1" dirty="0"/>
          </a:p>
          <a:p>
            <a:pPr marL="0" indent="0">
              <a:buNone/>
            </a:pPr>
            <a:endParaRPr lang="en-US" sz="2800" b="1" dirty="0" smtClean="0"/>
          </a:p>
          <a:p>
            <a:r>
              <a:rPr lang="en-US" sz="2800" b="1" dirty="0" smtClean="0"/>
              <a:t>Plan for Crisis Scenarios</a:t>
            </a:r>
            <a:br>
              <a:rPr lang="en-US" sz="2800" b="1" dirty="0" smtClean="0"/>
            </a:br>
            <a:endParaRPr lang="en-US" sz="2800" b="1" dirty="0" smtClean="0"/>
          </a:p>
          <a:p>
            <a:r>
              <a:rPr lang="en-US" sz="2800" b="1" dirty="0" smtClean="0"/>
              <a:t>Employee Policies</a:t>
            </a:r>
            <a:br>
              <a:rPr lang="en-US" sz="2800" b="1" dirty="0" smtClean="0"/>
            </a:br>
            <a:endParaRPr lang="en-US" sz="2800" b="1" dirty="0" smtClean="0"/>
          </a:p>
          <a:p>
            <a:r>
              <a:rPr lang="en-US" sz="2800" b="1" dirty="0" smtClean="0"/>
              <a:t>Content Control &amp; Monitoring</a:t>
            </a:r>
          </a:p>
          <a:p>
            <a:pPr marL="0" indent="0">
              <a:buNone/>
            </a:pPr>
            <a:endParaRPr lang="en-US" sz="2800" b="1" dirty="0" smtClean="0"/>
          </a:p>
          <a:p>
            <a:r>
              <a:rPr lang="en-US" sz="2800" b="1" dirty="0" smtClean="0"/>
              <a:t>Social Media as a Media Resource</a:t>
            </a:r>
          </a:p>
          <a:p>
            <a:pPr marL="0" indent="0" algn="ctr">
              <a:buNone/>
            </a:pPr>
            <a:endParaRPr lang="en-US" sz="2800" b="1" dirty="0"/>
          </a:p>
          <a:p>
            <a:pPr marL="0" indent="0" algn="ctr">
              <a:buNone/>
            </a:pPr>
            <a:endParaRPr lang="en-US" sz="2800" dirty="0"/>
          </a:p>
          <a:p>
            <a:pPr marL="0" indent="0" algn="ctr">
              <a:buNone/>
            </a:pPr>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333" b="11111"/>
          <a:stretch/>
        </p:blipFill>
        <p:spPr>
          <a:xfrm>
            <a:off x="5397524" y="1528549"/>
            <a:ext cx="1814802" cy="2433851"/>
          </a:xfrm>
          <a:prstGeom prst="rect">
            <a:avLst/>
          </a:prstGeom>
        </p:spPr>
      </p:pic>
      <p:pic>
        <p:nvPicPr>
          <p:cNvPr id="7" name="Picture 6"/>
          <p:cNvPicPr/>
          <p:nvPr/>
        </p:nvPicPr>
        <p:blipFill rotWithShape="1">
          <a:blip r:embed="rId3"/>
          <a:srcRect l="30769" t="12051" r="31731" b="5899"/>
          <a:stretch/>
        </p:blipFill>
        <p:spPr bwMode="auto">
          <a:xfrm>
            <a:off x="6629400" y="3429000"/>
            <a:ext cx="1481586" cy="2026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90089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Social Media ROI</a:t>
            </a:r>
            <a:endParaRPr lang="en-US" sz="5000" b="1" i="1" dirty="0">
              <a:solidFill>
                <a:schemeClr val="bg1"/>
              </a:solidFill>
            </a:endParaRPr>
          </a:p>
        </p:txBody>
      </p:sp>
      <p:pic>
        <p:nvPicPr>
          <p:cNvPr id="3" name="irc_mi" descr="http://tomfishburne.com.s3.amazonaws.com/site/wp-content/uploads/2012/02/120213.roi_.jpg"/>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172200" cy="4419600"/>
          </a:xfrm>
          <a:prstGeom prst="rect">
            <a:avLst/>
          </a:prstGeom>
          <a:noFill/>
          <a:ln>
            <a:noFill/>
          </a:ln>
        </p:spPr>
      </p:pic>
    </p:spTree>
    <p:extLst>
      <p:ext uri="{BB962C8B-B14F-4D97-AF65-F5344CB8AC3E}">
        <p14:creationId xmlns:p14="http://schemas.microsoft.com/office/powerpoint/2010/main" val="75808168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THANK YOU!</a:t>
            </a:r>
            <a:endParaRPr lang="en-US" sz="5000" b="1" i="1" dirty="0">
              <a:solidFill>
                <a:schemeClr val="bg1"/>
              </a:solidFill>
            </a:endParaRPr>
          </a:p>
        </p:txBody>
      </p:sp>
      <p:sp>
        <p:nvSpPr>
          <p:cNvPr id="4" name="Content Placeholder 2"/>
          <p:cNvSpPr>
            <a:spLocks noGrp="1"/>
          </p:cNvSpPr>
          <p:nvPr>
            <p:ph idx="1"/>
          </p:nvPr>
        </p:nvSpPr>
        <p:spPr>
          <a:xfrm>
            <a:off x="457200" y="1524000"/>
            <a:ext cx="8229600" cy="4525963"/>
          </a:xfrm>
        </p:spPr>
        <p:txBody>
          <a:bodyPr>
            <a:normAutofit/>
          </a:bodyPr>
          <a:lstStyle/>
          <a:p>
            <a:pPr marL="0" indent="0" algn="ctr">
              <a:buNone/>
            </a:pPr>
            <a:endParaRPr lang="en-US" sz="2800" dirty="0"/>
          </a:p>
          <a:p>
            <a:pPr marL="0" indent="0" algn="ctr">
              <a:buNone/>
            </a:pPr>
            <a:r>
              <a:rPr lang="en-US" sz="4500" b="1" dirty="0" smtClean="0"/>
              <a:t/>
            </a:r>
            <a:br>
              <a:rPr lang="en-US" sz="4500" b="1" dirty="0" smtClean="0"/>
            </a:br>
            <a:r>
              <a:rPr lang="en-US" sz="4500" b="1" dirty="0" smtClean="0"/>
              <a:t>Julie Lando</a:t>
            </a:r>
          </a:p>
          <a:p>
            <a:pPr marL="0" indent="0" algn="ctr">
              <a:buNone/>
            </a:pPr>
            <a:r>
              <a:rPr lang="en-US" sz="4200" b="1" dirty="0" smtClean="0"/>
              <a:t>717-885-0014</a:t>
            </a:r>
            <a:br>
              <a:rPr lang="en-US" sz="4200" b="1" dirty="0" smtClean="0"/>
            </a:br>
            <a:r>
              <a:rPr lang="en-US" sz="4200" b="1" dirty="0" smtClean="0"/>
              <a:t>Julie@creategrit.com</a:t>
            </a:r>
            <a:endParaRPr lang="en-US" sz="4200" b="1" dirty="0"/>
          </a:p>
          <a:p>
            <a:pPr marL="0" indent="0" algn="ctr">
              <a:buNone/>
            </a:pPr>
            <a:endParaRPr lang="en-US" sz="2800" dirty="0"/>
          </a:p>
          <a:p>
            <a:pPr marL="0" indent="0" algn="ctr">
              <a:buNone/>
            </a:pPr>
            <a:endParaRPr lang="en-US" sz="2800" dirty="0"/>
          </a:p>
        </p:txBody>
      </p:sp>
    </p:spTree>
    <p:extLst>
      <p:ext uri="{BB962C8B-B14F-4D97-AF65-F5344CB8AC3E}">
        <p14:creationId xmlns:p14="http://schemas.microsoft.com/office/powerpoint/2010/main" val="128415448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4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3" name="Title 1"/>
          <p:cNvSpPr>
            <a:spLocks noGrp="1"/>
          </p:cNvSpPr>
          <p:nvPr>
            <p:ph type="title"/>
          </p:nvPr>
        </p:nvSpPr>
        <p:spPr bwMode="auto">
          <a:xfrm>
            <a:off x="457200" y="8461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4000" smtClean="0">
                <a:latin typeface="Calibri" panose="020F0502020204030204" pitchFamily="34" charset="0"/>
              </a:rPr>
              <a:t>QUESTIONS?</a:t>
            </a: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
            </a:r>
            <a:br>
              <a:rPr lang="en-US" altLang="en-US" sz="2000" smtClean="0">
                <a:latin typeface="Calibri" panose="020F0502020204030204" pitchFamily="34" charset="0"/>
              </a:rPr>
            </a:br>
            <a:r>
              <a:rPr lang="en-US" altLang="en-US" sz="2000" smtClean="0">
                <a:latin typeface="Calibri" panose="020F0502020204030204" pitchFamily="34" charset="0"/>
              </a:rPr>
              <a:t>PLEASE USE THE GO TO WEBINAR DIALOGUE BOX</a:t>
            </a:r>
            <a:br>
              <a:rPr lang="en-US" altLang="en-US" sz="2000" smtClean="0">
                <a:latin typeface="Calibri" panose="020F0502020204030204" pitchFamily="34" charset="0"/>
              </a:rPr>
            </a:br>
            <a:endParaRPr lang="en-US" altLang="en-US" sz="2000" smtClean="0">
              <a:latin typeface="Calibri" panose="020F0502020204030204" pitchFamily="34" charset="0"/>
            </a:endParaRPr>
          </a:p>
        </p:txBody>
      </p:sp>
      <p:pic>
        <p:nvPicPr>
          <p:cNvPr id="33794" name="Picture 5" descr="RMC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530850"/>
            <a:ext cx="3662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800600"/>
            <a:ext cx="16129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782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a:bodyPr>
          <a:lstStyle/>
          <a:p>
            <a:r>
              <a:rPr lang="en-US" sz="5000" b="1" dirty="0" smtClean="0">
                <a:solidFill>
                  <a:schemeClr val="bg1"/>
                </a:solidFill>
              </a:rPr>
              <a:t>Build Brand Loyalty</a:t>
            </a:r>
            <a:endParaRPr lang="en-US" sz="5000" b="1" dirty="0">
              <a:solidFill>
                <a:schemeClr val="bg1"/>
              </a:solidFill>
            </a:endParaRPr>
          </a:p>
        </p:txBody>
      </p:sp>
      <p:sp>
        <p:nvSpPr>
          <p:cNvPr id="3" name="Content Placeholder 2"/>
          <p:cNvSpPr>
            <a:spLocks noGrp="1"/>
          </p:cNvSpPr>
          <p:nvPr>
            <p:ph idx="1"/>
          </p:nvPr>
        </p:nvSpPr>
        <p:spPr>
          <a:xfrm>
            <a:off x="475397" y="2939957"/>
            <a:ext cx="8229600" cy="1295400"/>
          </a:xfrm>
        </p:spPr>
        <p:txBody>
          <a:bodyPr/>
          <a:lstStyle/>
          <a:p>
            <a:pPr marL="0" indent="0">
              <a:buNone/>
            </a:pPr>
            <a:r>
              <a:rPr lang="en-US" i="1" dirty="0" smtClean="0"/>
              <a:t>53% of Americans who follow a brand on social are more loyal to those brands.  </a:t>
            </a:r>
            <a:endParaRPr lang="en-US" dirty="0"/>
          </a:p>
        </p:txBody>
      </p:sp>
      <p:sp>
        <p:nvSpPr>
          <p:cNvPr id="5" name="Content Placeholder 2"/>
          <p:cNvSpPr txBox="1">
            <a:spLocks/>
          </p:cNvSpPr>
          <p:nvPr/>
        </p:nvSpPr>
        <p:spPr>
          <a:xfrm>
            <a:off x="3904398" y="5305052"/>
            <a:ext cx="4800599" cy="4526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i="1" dirty="0" smtClean="0"/>
              <a:t>According to 2014 Convince &amp; Convert Study</a:t>
            </a:r>
            <a:endParaRPr lang="en-US" sz="2000" dirty="0"/>
          </a:p>
        </p:txBody>
      </p:sp>
    </p:spTree>
    <p:extLst>
      <p:ext uri="{BB962C8B-B14F-4D97-AF65-F5344CB8AC3E}">
        <p14:creationId xmlns:p14="http://schemas.microsoft.com/office/powerpoint/2010/main" val="19699096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lumMod val="65000"/>
              <a:lumOff val="35000"/>
            </a:schemeClr>
          </a:solidFill>
        </p:spPr>
        <p:txBody>
          <a:bodyPr>
            <a:normAutofit fontScale="90000"/>
          </a:bodyPr>
          <a:lstStyle/>
          <a:p>
            <a:r>
              <a:rPr lang="en-US" sz="5000" b="1" dirty="0" smtClean="0">
                <a:solidFill>
                  <a:schemeClr val="bg1"/>
                </a:solidFill>
              </a:rPr>
              <a:t>Address Detractors/</a:t>
            </a:r>
            <a:br>
              <a:rPr lang="en-US" sz="5000" b="1" dirty="0" smtClean="0">
                <a:solidFill>
                  <a:schemeClr val="bg1"/>
                </a:solidFill>
              </a:rPr>
            </a:br>
            <a:r>
              <a:rPr lang="en-US" sz="5000" b="1" dirty="0" smtClean="0">
                <a:solidFill>
                  <a:schemeClr val="bg1"/>
                </a:solidFill>
              </a:rPr>
              <a:t>Activate Advocates</a:t>
            </a:r>
            <a:endParaRPr lang="en-US" sz="5000" b="1" dirty="0">
              <a:solidFill>
                <a:schemeClr val="bg1"/>
              </a:solidFill>
            </a:endParaRPr>
          </a:p>
        </p:txBody>
      </p:sp>
      <p:pic>
        <p:nvPicPr>
          <p:cNvPr id="8" name="Picture 7"/>
          <p:cNvPicPr/>
          <p:nvPr/>
        </p:nvPicPr>
        <p:blipFill rotWithShape="1">
          <a:blip r:embed="rId2"/>
          <a:srcRect l="37165" t="18975" r="37179" b="33091"/>
          <a:stretch/>
        </p:blipFill>
        <p:spPr bwMode="auto">
          <a:xfrm>
            <a:off x="685800" y="1752600"/>
            <a:ext cx="3123565" cy="364807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srcRect l="36539" t="69790" r="37179" b="42"/>
          <a:stretch/>
        </p:blipFill>
        <p:spPr bwMode="auto">
          <a:xfrm>
            <a:off x="4038600" y="2086610"/>
            <a:ext cx="4619625" cy="3314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14223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TotalTime>
  <Words>2587</Words>
  <Application>Microsoft Macintosh PowerPoint</Application>
  <PresentationFormat>On-screen Show (4:3)</PresentationFormat>
  <Paragraphs>457</Paragraphs>
  <Slides>74</Slides>
  <Notes>14</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           The Sustainable Materials Management  Webinar Series  Social Media and Environmental Sustainability     Tuesday November 17, 2015/1:30 – 2:45PM ET  Presenter:   Julie Lando, President of GR!T Marketing Group  </vt:lpstr>
      <vt:lpstr>PowerPoint Presentation</vt:lpstr>
      <vt:lpstr>Introduction to social media What is social media?</vt:lpstr>
      <vt:lpstr>PowerPoint Presentation</vt:lpstr>
      <vt:lpstr>Meet Audiences Where They Are</vt:lpstr>
      <vt:lpstr>PowerPoint Presentation</vt:lpstr>
      <vt:lpstr>PowerPoint Presentation</vt:lpstr>
      <vt:lpstr>Build Brand Loyalty</vt:lpstr>
      <vt:lpstr>Address Detractors/ Activate Advocates</vt:lpstr>
      <vt:lpstr>Commit to the Conversations</vt:lpstr>
      <vt:lpstr>Which Channels Are Best?</vt:lpstr>
      <vt:lpstr>Which Channels Are Best?</vt:lpstr>
      <vt:lpstr>PowerPoint Presentation</vt:lpstr>
      <vt:lpstr>Which Channels Are Best?</vt:lpstr>
      <vt:lpstr>Which Channels Are Best?</vt:lpstr>
      <vt:lpstr>Facebook</vt:lpstr>
      <vt:lpstr>Introduction to Facebook What is Facebook and why use it?</vt:lpstr>
      <vt:lpstr>PowerPoint Presentation</vt:lpstr>
      <vt:lpstr>Facebook How to set up your Facebook Page</vt:lpstr>
      <vt:lpstr>Facebook Optimizing your Page</vt:lpstr>
      <vt:lpstr>Facebook Optimizing your Page</vt:lpstr>
      <vt:lpstr>Facebook Content</vt:lpstr>
      <vt:lpstr>Facebook Content - Hashtags</vt:lpstr>
      <vt:lpstr>Facebook Promoting social media presence</vt:lpstr>
      <vt:lpstr>Facebook Post frequency</vt:lpstr>
      <vt:lpstr>Facebook Post Length</vt:lpstr>
      <vt:lpstr>Facebook Photos</vt:lpstr>
      <vt:lpstr>Facebook Posts with questions</vt:lpstr>
      <vt:lpstr>To Pay or Not To Pay?</vt:lpstr>
      <vt:lpstr>Twitter</vt:lpstr>
      <vt:lpstr>Why Use Twitter?</vt:lpstr>
      <vt:lpstr>    Twitter</vt:lpstr>
      <vt:lpstr>PowerPoint Presentation</vt:lpstr>
      <vt:lpstr>Content of Tweets</vt:lpstr>
      <vt:lpstr>Hashtags</vt:lpstr>
      <vt:lpstr>Retweeting/Liking Other Tweets</vt:lpstr>
      <vt:lpstr>What to be Posting</vt:lpstr>
      <vt:lpstr>PowerPoint Presentation</vt:lpstr>
      <vt:lpstr>What to be Posting (cont.)</vt:lpstr>
      <vt:lpstr>YouTube Audience</vt:lpstr>
      <vt:lpstr>Pinterest</vt:lpstr>
      <vt:lpstr>PowerPoint Presentation</vt:lpstr>
      <vt:lpstr>Instagram</vt:lpstr>
      <vt:lpstr>           Instagram</vt:lpstr>
      <vt:lpstr>Instagram</vt:lpstr>
      <vt:lpstr>About Instagram</vt:lpstr>
      <vt:lpstr>Your Posts- Descriptions/Hashtags</vt:lpstr>
      <vt:lpstr>Your Posts- Location, URL, Responses</vt:lpstr>
      <vt:lpstr>PowerPoint Presentation</vt:lpstr>
      <vt:lpstr>Following Accounts</vt:lpstr>
      <vt:lpstr>Your Account Notifications</vt:lpstr>
      <vt:lpstr>Why Use Instagram?</vt:lpstr>
      <vt:lpstr>Instagram Content</vt:lpstr>
      <vt:lpstr>Which Channels Are Best?</vt:lpstr>
      <vt:lpstr>WHAT IS LINKEDIN? </vt:lpstr>
      <vt:lpstr>WHY USE LINKEDIN?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TIPS</vt:lpstr>
      <vt:lpstr>Content is King!</vt:lpstr>
      <vt:lpstr>Content is King!</vt:lpstr>
      <vt:lpstr>Get Engaged</vt:lpstr>
      <vt:lpstr>Go Mobile or Go Home</vt:lpstr>
      <vt:lpstr>Public Relations &amp; Social Media</vt:lpstr>
      <vt:lpstr>Public Relations &amp; Social Media</vt:lpstr>
      <vt:lpstr>Social Media ROI</vt:lpstr>
      <vt:lpstr>THANK YOU!</vt:lpstr>
      <vt:lpstr>    QUESTIONS?   PLEASE USE THE GO TO WEBINAR DIALOGUE BOX </vt:lpstr>
    </vt:vector>
  </TitlesOfParts>
  <Company>Moxie Design and Marketing,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Lissa Scott</dc:creator>
  <cp:lastModifiedBy>wlb12</cp:lastModifiedBy>
  <cp:revision>32</cp:revision>
  <dcterms:created xsi:type="dcterms:W3CDTF">2012-01-17T15:01:07Z</dcterms:created>
  <dcterms:modified xsi:type="dcterms:W3CDTF">2015-12-10T13:29:53Z</dcterms:modified>
</cp:coreProperties>
</file>