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notesSlides/notesSlide9.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autoCompressPictures="0">
  <p:sldMasterIdLst>
    <p:sldMasterId id="2147483648" r:id="rId1"/>
  </p:sldMasterIdLst>
  <p:notesMasterIdLst>
    <p:notesMasterId r:id="rId13"/>
  </p:notesMasterIdLst>
  <p:sldIdLst>
    <p:sldId id="256" r:id="rId2"/>
    <p:sldId id="258" r:id="rId3"/>
    <p:sldId id="259" r:id="rId4"/>
    <p:sldId id="264" r:id="rId5"/>
    <p:sldId id="260" r:id="rId6"/>
    <p:sldId id="261" r:id="rId7"/>
    <p:sldId id="262" r:id="rId8"/>
    <p:sldId id="263" r:id="rId9"/>
    <p:sldId id="265" r:id="rId10"/>
    <p:sldId id="266" r:id="rId11"/>
    <p:sldId id="25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A9122A"/>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 uri="{FD5EFAAD-0ECE-453E-9831-46B23BE46B34}">
      <p15:chartTrackingRefBased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7991" autoAdjust="0"/>
    <p:restoredTop sz="94660"/>
  </p:normalViewPr>
  <p:slideViewPr>
    <p:cSldViewPr snapToGrid="0">
      <p:cViewPr varScale="1">
        <p:scale>
          <a:sx n="85" d="100"/>
          <a:sy n="85" d="100"/>
        </p:scale>
        <p:origin x="-104" y="-52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p:scale>
          <a:sx n="100" d="100"/>
          <a:sy n="100" d="100"/>
        </p:scale>
        <p:origin x="-2000" y="10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CC5F24-F985-4374-B1F5-496186E5734B}" type="datetimeFigureOut">
              <a:rPr lang="en-US"/>
              <a:pPr/>
              <a:t>2/18/15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163602-BAA6-482F-A6CE-01F7E19D7EAC}"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48829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Thank you for the opportunity to wrap up this first of two NRC webinars as your final speaker. As a person who has worked closely with recycling organizations and </a:t>
            </a:r>
            <a:r>
              <a:rPr lang="en-US" sz="1600" dirty="0" err="1" smtClean="0"/>
              <a:t>RO’s</a:t>
            </a:r>
            <a:r>
              <a:rPr lang="en-US" sz="1600" dirty="0" smtClean="0"/>
              <a:t> members for two decades, I understand how this paradigm shift from recycling to “sustainable materials management” can be challenging to get your arms around. </a:t>
            </a:r>
            <a:endParaRPr lang="en-US" sz="1600" dirty="0"/>
          </a:p>
        </p:txBody>
      </p:sp>
      <p:sp>
        <p:nvSpPr>
          <p:cNvPr id="4" name="Slide Number Placeholder 3"/>
          <p:cNvSpPr>
            <a:spLocks noGrp="1"/>
          </p:cNvSpPr>
          <p:nvPr>
            <p:ph type="sldNum" sz="quarter" idx="10"/>
          </p:nvPr>
        </p:nvSpPr>
        <p:spPr/>
        <p:txBody>
          <a:bodyPr/>
          <a:lstStyle/>
          <a:p>
            <a:fld id="{36163602-BAA6-482F-A6CE-01F7E19D7EAC}" type="slidenum">
              <a:rPr lang="en-US"/>
              <a:pPr/>
              <a:t>1</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03937152"/>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sz="1400" dirty="0" smtClean="0"/>
              <a:t>Therefore, we need to be looking at discards management in terms of a circular economy, whereby we consider a product at every aspect of its life from design to material choices to product use and opportunities for discarding the product in the most sustainable manner possible, whether that is easily and cost-effectively recycled, composted, OR reused over and over during the product life.</a:t>
            </a:r>
          </a:p>
          <a:p>
            <a:endParaRPr lang="en-US" sz="1400" dirty="0" smtClean="0"/>
          </a:p>
          <a:p>
            <a:r>
              <a:rPr lang="en-US" sz="1400" dirty="0" smtClean="0"/>
              <a:t>Or, if the product is made more durably so that it can be repaired or upgraded to extend the product life; </a:t>
            </a:r>
          </a:p>
          <a:p>
            <a:endParaRPr lang="en-US" sz="1400" dirty="0" smtClean="0"/>
          </a:p>
          <a:p>
            <a:r>
              <a:rPr lang="en-US" sz="1400" dirty="0" smtClean="0"/>
              <a:t>Or if the product is free of toxins to reduce risks and costs in use and end of life. </a:t>
            </a:r>
          </a:p>
          <a:p>
            <a:endParaRPr lang="en-US" sz="1400" dirty="0" smtClean="0"/>
          </a:p>
          <a:p>
            <a:r>
              <a:rPr lang="en-US" sz="1400" dirty="0" smtClean="0"/>
              <a:t>In the old paradigm of the solid waste management hierarchy, there simply wasn’t a means for incorporating all these aspects and considerations for sustainable management of our discards.  NRC, in partnership with EPA and many other stakeholders now wants to make your job as waste managers and recyclers easier, more efficient and more effective through sustainable materials management.</a:t>
            </a:r>
          </a:p>
        </p:txBody>
      </p:sp>
      <p:sp>
        <p:nvSpPr>
          <p:cNvPr id="4" name="Slide Number Placeholder 3"/>
          <p:cNvSpPr>
            <a:spLocks noGrp="1"/>
          </p:cNvSpPr>
          <p:nvPr>
            <p:ph type="sldNum" sz="quarter" idx="10"/>
          </p:nvPr>
        </p:nvSpPr>
        <p:spPr/>
        <p:txBody>
          <a:bodyPr/>
          <a:lstStyle/>
          <a:p>
            <a:fld id="{36163602-BAA6-482F-A6CE-01F7E19D7EA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Thanks. We’ll now </a:t>
            </a:r>
            <a:r>
              <a:rPr lang="en-US" sz="1600" dirty="0" err="1" smtClean="0"/>
              <a:t>unmute</a:t>
            </a:r>
            <a:r>
              <a:rPr lang="en-US" sz="1600" dirty="0" smtClean="0"/>
              <a:t> our other two speakers and begin to address some of your questions. Remember, submit your questions through the Chat function. </a:t>
            </a:r>
            <a:endParaRPr lang="en-US" sz="1600" dirty="0"/>
          </a:p>
        </p:txBody>
      </p:sp>
      <p:sp>
        <p:nvSpPr>
          <p:cNvPr id="4" name="Slide Number Placeholder 3"/>
          <p:cNvSpPr>
            <a:spLocks noGrp="1"/>
          </p:cNvSpPr>
          <p:nvPr>
            <p:ph type="sldNum" sz="quarter" idx="10"/>
          </p:nvPr>
        </p:nvSpPr>
        <p:spPr/>
        <p:txBody>
          <a:bodyPr/>
          <a:lstStyle/>
          <a:p>
            <a:fld id="{36163602-BAA6-482F-A6CE-01F7E19D7EAC}" type="slidenum">
              <a:rPr lang="en-US"/>
              <a:pPr/>
              <a:t>11</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18299054"/>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For 25 years we have used that solid waste management hierarchy to create plans about how to manage and reduce our waste and divert waste. In the beginning, most resources were focused on recycling, but today, communities offer wide-spread composting … reuse and repair has undergone a resurgence, and businesses and households are looking for ways to avoid the generation of waste.</a:t>
            </a:r>
            <a:endParaRPr lang="en-US" sz="1600" dirty="0"/>
          </a:p>
        </p:txBody>
      </p:sp>
      <p:sp>
        <p:nvSpPr>
          <p:cNvPr id="4" name="Slide Number Placeholder 3"/>
          <p:cNvSpPr>
            <a:spLocks noGrp="1"/>
          </p:cNvSpPr>
          <p:nvPr>
            <p:ph type="sldNum" sz="quarter" idx="10"/>
          </p:nvPr>
        </p:nvSpPr>
        <p:spPr/>
        <p:txBody>
          <a:bodyPr/>
          <a:lstStyle/>
          <a:p>
            <a:fld id="{36163602-BAA6-482F-A6CE-01F7E19D7EAC}" type="slidenum">
              <a:rPr lang="en-US"/>
              <a:pPr/>
              <a:t>2</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93196308"/>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We have also relied very heavily on the traditional recycling symbol and though it has been misused a great deal over the years, we know that the recycling symbol provides for the three prongs of recycling infrastructure:  Collection and Processing; manufacturing those recyclables into new products; and then those products being purchased and used, before the cycle starts all over again.  While recycling is a critical component of any comprehensive solid waste management program, we realize that it is only a part of the answer for reducing waste.</a:t>
            </a:r>
            <a:endParaRPr lang="en-US" sz="1600" dirty="0"/>
          </a:p>
        </p:txBody>
      </p:sp>
      <p:sp>
        <p:nvSpPr>
          <p:cNvPr id="4" name="Slide Number Placeholder 3"/>
          <p:cNvSpPr>
            <a:spLocks noGrp="1"/>
          </p:cNvSpPr>
          <p:nvPr>
            <p:ph type="sldNum" sz="quarter" idx="10"/>
          </p:nvPr>
        </p:nvSpPr>
        <p:spPr/>
        <p:txBody>
          <a:bodyPr/>
          <a:lstStyle/>
          <a:p>
            <a:fld id="{36163602-BAA6-482F-A6CE-01F7E19D7EAC}" type="slidenum">
              <a:rPr lang="en-US"/>
              <a:pPr/>
              <a:t>3</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945714356"/>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We also know that most states and some municipalities have set recycling or waste reduction goals as a way to measure the success of all the resources spent on programming and education. Some communities have even initiated Zero Waste goals as a means for diverting as much waste as humanly possible. </a:t>
            </a:r>
          </a:p>
          <a:p>
            <a:endParaRPr lang="en-US" sz="1600" dirty="0" smtClean="0"/>
          </a:p>
          <a:p>
            <a:r>
              <a:rPr lang="en-US" sz="1600" dirty="0" smtClean="0"/>
              <a:t>In our efforts to measure, however, we struggle to find a legitimate means for measuring that which makes up all the other rungs of the waste management hierarchy – prevention/reduction, reuse, repair, and so on.  With aggressive recycling and composting programs, we can recycle a lot, but not ALL, of material.</a:t>
            </a:r>
            <a:endParaRPr lang="en-US" sz="1600" dirty="0"/>
          </a:p>
        </p:txBody>
      </p:sp>
      <p:sp>
        <p:nvSpPr>
          <p:cNvPr id="4" name="Slide Number Placeholder 3"/>
          <p:cNvSpPr>
            <a:spLocks noGrp="1"/>
          </p:cNvSpPr>
          <p:nvPr>
            <p:ph type="sldNum" sz="quarter" idx="10"/>
          </p:nvPr>
        </p:nvSpPr>
        <p:spPr/>
        <p:txBody>
          <a:bodyPr/>
          <a:lstStyle/>
          <a:p>
            <a:fld id="{36163602-BAA6-482F-A6CE-01F7E19D7EA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chor="t"/>
          <a:lstStyle/>
          <a:p>
            <a:r>
              <a:rPr lang="en-US" sz="1600" dirty="0" smtClean="0"/>
              <a:t>But many things fall outside our control, yet effect our ability to be successful recyclers.</a:t>
            </a:r>
          </a:p>
          <a:p>
            <a:endParaRPr lang="en-US" sz="1600" dirty="0" smtClean="0"/>
          </a:p>
          <a:p>
            <a:r>
              <a:rPr lang="en-US" sz="1600" dirty="0" smtClean="0"/>
              <a:t>We recognize that Issues such as local and/or regional markets, technology, economies of scale – these come into play, and even though we are working on these issues all the time, conditions change that throw a monkey wrench into our programs and create challenges for the recycling practitioner. </a:t>
            </a:r>
          </a:p>
          <a:p>
            <a:endParaRPr lang="en-US" sz="1600" dirty="0" smtClean="0"/>
          </a:p>
        </p:txBody>
      </p:sp>
      <p:sp>
        <p:nvSpPr>
          <p:cNvPr id="4" name="Slide Number Placeholder 3"/>
          <p:cNvSpPr>
            <a:spLocks noGrp="1"/>
          </p:cNvSpPr>
          <p:nvPr>
            <p:ph type="sldNum" sz="quarter" idx="10"/>
          </p:nvPr>
        </p:nvSpPr>
        <p:spPr/>
        <p:txBody>
          <a:bodyPr/>
          <a:lstStyle/>
          <a:p>
            <a:fld id="{36163602-BAA6-482F-A6CE-01F7E19D7EAC}" type="slidenum">
              <a:rPr lang="en-US"/>
              <a:pPr/>
              <a:t>5</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56807555"/>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And, just when we think we have it all figured out..</a:t>
            </a:r>
          </a:p>
          <a:p>
            <a:endParaRPr lang="en-US" sz="1000" dirty="0" smtClean="0"/>
          </a:p>
          <a:p>
            <a:r>
              <a:rPr lang="en-US" sz="1600" dirty="0" smtClean="0"/>
              <a:t>Here are just some examples of challenges that I’ve witnessed and experienced over my 20+ years of working on recycling efforts.</a:t>
            </a:r>
          </a:p>
          <a:p>
            <a:endParaRPr lang="en-US" sz="1000" dirty="0" smtClean="0"/>
          </a:p>
          <a:p>
            <a:r>
              <a:rPr lang="en-US" sz="1600" dirty="0" smtClean="0"/>
              <a:t>Anything that contaminates our recycling stream or creates more residual debris takes us farther from our goals and make our programs more costly and/or less economically viable.</a:t>
            </a:r>
          </a:p>
          <a:p>
            <a:endParaRPr lang="en-US" sz="1000" dirty="0" smtClean="0"/>
          </a:p>
          <a:p>
            <a:r>
              <a:rPr lang="en-US" sz="1600" dirty="0" smtClean="0"/>
              <a:t>We know that we can be cruising along, adding more and more materials into our collection programs, building new market opportunities (locally or abroad), incorporating more technology (like eddy current or optical sort or new pulping technology at the mill for increased fiber recovery or de-inking) -- but when decisions are made upstream without our prior knowledge or awareness, it becomes a set back for our programs – and it can be a costly setback. </a:t>
            </a:r>
            <a:endParaRPr lang="en-US" sz="1600" dirty="0"/>
          </a:p>
        </p:txBody>
      </p:sp>
      <p:sp>
        <p:nvSpPr>
          <p:cNvPr id="4" name="Slide Number Placeholder 3"/>
          <p:cNvSpPr>
            <a:spLocks noGrp="1"/>
          </p:cNvSpPr>
          <p:nvPr>
            <p:ph type="sldNum" sz="quarter" idx="10"/>
          </p:nvPr>
        </p:nvSpPr>
        <p:spPr/>
        <p:txBody>
          <a:bodyPr/>
          <a:lstStyle/>
          <a:p>
            <a:fld id="{36163602-BAA6-482F-A6CE-01F7E19D7EAC}" type="slidenum">
              <a:rPr lang="en-US"/>
              <a:pPr/>
              <a:t>6</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99292238"/>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Here are a few more examples of issues that have arisen that create challenges for recycling, or create new levels or kinds of contamination in our recycling stream.</a:t>
            </a:r>
          </a:p>
          <a:p>
            <a:endParaRPr lang="en-US" sz="1600" dirty="0" smtClean="0"/>
          </a:p>
          <a:p>
            <a:r>
              <a:rPr lang="en-US" sz="1600" dirty="0" smtClean="0"/>
              <a:t>There exists this constant pull between increasing our quantities of materials for diversion and recycling, balanced with the quality and marketability of materials to support the 100’s of thousands of jobs and thousands of businesses who rely on this materials as their feedstock. </a:t>
            </a:r>
            <a:endParaRPr lang="en-US" sz="1600" dirty="0"/>
          </a:p>
        </p:txBody>
      </p:sp>
      <p:sp>
        <p:nvSpPr>
          <p:cNvPr id="4" name="Slide Number Placeholder 3"/>
          <p:cNvSpPr>
            <a:spLocks noGrp="1"/>
          </p:cNvSpPr>
          <p:nvPr>
            <p:ph type="sldNum" sz="quarter" idx="10"/>
          </p:nvPr>
        </p:nvSpPr>
        <p:spPr/>
        <p:txBody>
          <a:bodyPr/>
          <a:lstStyle/>
          <a:p>
            <a:fld id="{36163602-BAA6-482F-A6CE-01F7E19D7EAC}" type="slidenum">
              <a:rPr lang="en-US"/>
              <a:pPr/>
              <a:t>7</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8669104"/>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There have definitely been some multi-stakeholder efforts that bring together </a:t>
            </a:r>
            <a:r>
              <a:rPr lang="en-US" sz="1400" dirty="0" err="1" smtClean="0"/>
              <a:t>manufactutres</a:t>
            </a:r>
            <a:r>
              <a:rPr lang="en-US" sz="1400" dirty="0" smtClean="0"/>
              <a:t> with policy-makers and recyclers to work collectively toward common goals for recycling.  Carpet, electronics and the </a:t>
            </a:r>
            <a:r>
              <a:rPr lang="en-US" sz="1400" dirty="0" err="1" smtClean="0"/>
              <a:t>rechargable</a:t>
            </a:r>
            <a:r>
              <a:rPr lang="en-US" sz="1400" dirty="0" smtClean="0"/>
              <a:t> battery manufacturers are just a few examples of where the multi-stakeholder approach has led to positive and lasting outcomes.</a:t>
            </a:r>
          </a:p>
          <a:p>
            <a:endParaRPr lang="en-US" sz="1400" dirty="0" smtClean="0"/>
          </a:p>
          <a:p>
            <a:r>
              <a:rPr lang="en-US" sz="1400" dirty="0" smtClean="0"/>
              <a:t>We know that this kind of open dialog among many key stakeholders can be effective, and the SMM Summit is </a:t>
            </a:r>
            <a:r>
              <a:rPr lang="en-US" sz="1400" dirty="0" err="1" smtClean="0"/>
              <a:t>NRC’s</a:t>
            </a:r>
            <a:r>
              <a:rPr lang="en-US" sz="1400" dirty="0" smtClean="0"/>
              <a:t> initiative to progress all the issues that you are working on locally in a strategic and comprehensive manner – reuse, recycling, composting, recycling economic development and recycling jobs, product stewardship and so on.</a:t>
            </a:r>
          </a:p>
          <a:p>
            <a:endParaRPr lang="en-US" sz="1400" dirty="0" smtClean="0"/>
          </a:p>
          <a:p>
            <a:r>
              <a:rPr lang="en-US" sz="1400" dirty="0" smtClean="0"/>
              <a:t>This multi-stakeholder approach opens the lines of communications, helps us understand how and why decision are made by marketers or manufacturers that effect our ability to manage discards in a sustainable way. And, it gives us the opportunity to potentially influence decisions. We believe that this IS the approach needed to help our communities meet their waste reduction and recycling goals.</a:t>
            </a:r>
          </a:p>
        </p:txBody>
      </p:sp>
      <p:sp>
        <p:nvSpPr>
          <p:cNvPr id="4" name="Slide Number Placeholder 3"/>
          <p:cNvSpPr>
            <a:spLocks noGrp="1"/>
          </p:cNvSpPr>
          <p:nvPr>
            <p:ph type="sldNum" sz="quarter" idx="10"/>
          </p:nvPr>
        </p:nvSpPr>
        <p:spPr/>
        <p:txBody>
          <a:bodyPr/>
          <a:lstStyle/>
          <a:p>
            <a:fld id="{36163602-BAA6-482F-A6CE-01F7E19D7EAC}" type="slidenum">
              <a:rPr lang="en-US"/>
              <a:pPr/>
              <a:t>8</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46634375"/>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sz="1600" dirty="0" smtClean="0"/>
              <a:t>In this linear diagram, you see all the downstream aspects of waste generation and recycling, with opportunities to prevent waste or reuse materials along the way. We begin to start thinking about not just the downstream, but to also realize the upstream opportunities for ensuring more effective and efficient material management downstream. </a:t>
            </a:r>
          </a:p>
          <a:p>
            <a:endParaRPr lang="en-US" sz="1000" dirty="0" smtClean="0"/>
          </a:p>
          <a:p>
            <a:r>
              <a:rPr lang="en-US" sz="1600" dirty="0" smtClean="0"/>
              <a:t>Outside this linear model, you also see many issues that come into play beyond just the design and manufacture. Issues like regulation or local climate action plans, concerns over pollution generated in the extraction of resources and manufacture of products, other influences such as green building standards or corporate policies to phase out toxic materials. There are many outside factors that cannot be fully integrated into a linear model.</a:t>
            </a:r>
          </a:p>
          <a:p>
            <a:endParaRPr lang="en-US" sz="1000" dirty="0" smtClean="0"/>
          </a:p>
          <a:p>
            <a:r>
              <a:rPr lang="en-US" sz="1600" dirty="0" smtClean="0"/>
              <a:t>And, going back to that original recycling symbol, we can comprehend the concept of a “cycle”.</a:t>
            </a:r>
            <a:endParaRPr lang="en-US" sz="1600" dirty="0"/>
          </a:p>
        </p:txBody>
      </p:sp>
      <p:sp>
        <p:nvSpPr>
          <p:cNvPr id="4" name="Slide Number Placeholder 3"/>
          <p:cNvSpPr>
            <a:spLocks noGrp="1"/>
          </p:cNvSpPr>
          <p:nvPr>
            <p:ph type="sldNum" sz="quarter" idx="10"/>
          </p:nvPr>
        </p:nvSpPr>
        <p:spPr/>
        <p:txBody>
          <a:bodyPr/>
          <a:lstStyle/>
          <a:p>
            <a:fld id="{36163602-BAA6-482F-A6CE-01F7E19D7EA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2/18/15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2/18/15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2/18/15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2/18/15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2/18/15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2/18/15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2/18/15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2/18/15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2/18/15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2/18/15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2/18/15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2/18/15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2/18/15</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2/18/15</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julielrhodesconsulting@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solidFill>
                  <a:srgbClr val="FFFFFF"/>
                </a:solidFill>
              </a:rPr>
              <a:t>Recyclers Guide to Understanding SMM Part I:</a:t>
            </a:r>
            <a:br>
              <a:rPr lang="en-US" sz="4000" dirty="0">
                <a:solidFill>
                  <a:srgbClr val="FFFFFF"/>
                </a:solidFill>
              </a:rPr>
            </a:br>
            <a:r>
              <a:rPr lang="en-US" dirty="0">
                <a:solidFill>
                  <a:srgbClr val="FF0000"/>
                </a:solidFill>
              </a:rPr>
              <a:t>What do NRC Members currently do with SMM?</a:t>
            </a:r>
            <a:r>
              <a:rPr lang="en-US" dirty="0">
                <a:solidFill>
                  <a:srgbClr val="900E18"/>
                </a:solidFill>
              </a:rPr>
              <a:t/>
            </a:r>
            <a:br>
              <a:rPr lang="en-US" dirty="0">
                <a:solidFill>
                  <a:srgbClr val="900E18"/>
                </a:solidFill>
              </a:rPr>
            </a:br>
            <a:endParaRPr lang="en-US" dirty="0"/>
          </a:p>
        </p:txBody>
      </p:sp>
      <p:sp>
        <p:nvSpPr>
          <p:cNvPr id="3" name="Subtitle 2"/>
          <p:cNvSpPr>
            <a:spLocks noGrp="1"/>
          </p:cNvSpPr>
          <p:nvPr>
            <p:ph type="subTitle" idx="1"/>
          </p:nvPr>
        </p:nvSpPr>
        <p:spPr>
          <a:xfrm>
            <a:off x="809625" y="5281613"/>
            <a:ext cx="10572750" cy="1368524"/>
          </a:xfrm>
        </p:spPr>
        <p:txBody>
          <a:bodyPr>
            <a:normAutofit fontScale="92500" lnSpcReduction="20000"/>
          </a:bodyPr>
          <a:lstStyle/>
          <a:p>
            <a:pPr algn="ctr"/>
            <a:r>
              <a:rPr lang="de-DE" sz="2400">
                <a:solidFill>
                  <a:srgbClr val="FFFFFF"/>
                </a:solidFill>
                <a:latin typeface="Century Gothic"/>
              </a:rPr>
              <a:t>SMM Summit Webinar                    •                    </a:t>
            </a:r>
            <a:r>
              <a:rPr lang="en-US" sz="2400">
                <a:solidFill>
                  <a:srgbClr val="FFFFFF"/>
                </a:solidFill>
                <a:latin typeface="Century Gothic"/>
              </a:rPr>
              <a:t>February 11, 2015</a:t>
            </a:r>
            <a:endParaRPr lang="de-DE" sz="2400">
              <a:solidFill>
                <a:srgbClr val="FFFFFF"/>
              </a:solidFill>
              <a:latin typeface="Century Gothic"/>
            </a:endParaRPr>
          </a:p>
          <a:p>
            <a:pPr algn="ctr"/>
            <a:endParaRPr lang="de-DE">
              <a:solidFill>
                <a:srgbClr val="FFFFFF"/>
              </a:solidFill>
              <a:latin typeface="Century Gothic"/>
            </a:endParaRPr>
          </a:p>
          <a:p>
            <a:pPr algn="ctr"/>
            <a:r>
              <a:rPr lang="en-US">
                <a:solidFill>
                  <a:srgbClr val="FFFFFF"/>
                </a:solidFill>
                <a:latin typeface="Century Gothic"/>
              </a:rPr>
              <a:t>Julie L. Rhodes, SMM Summit Committee Co-Chair</a:t>
            </a:r>
            <a:endParaRPr lang="de-DE">
              <a:solidFill>
                <a:srgbClr val="FFFFFF"/>
              </a:solidFill>
              <a:latin typeface="Century Gothic"/>
            </a:endParaRPr>
          </a:p>
          <a:p>
            <a:pPr algn="ctr"/>
            <a:r>
              <a:rPr lang="de-DE" sz="1400">
                <a:solidFill>
                  <a:srgbClr val="FFFFFF"/>
                </a:solidFill>
                <a:latin typeface="Century Gothic"/>
                <a:hlinkClick r:id="rId3"/>
              </a:rPr>
              <a:t>julielrhodesconsulting@gmail.com</a:t>
            </a:r>
            <a:r>
              <a:rPr lang="de-DE" sz="1400">
                <a:solidFill>
                  <a:srgbClr val="FFFFFF"/>
                </a:solidFill>
                <a:latin typeface="Century Gothic"/>
              </a:rPr>
              <a:t>                                       317.371.2788    </a:t>
            </a:r>
            <a:endParaRPr lang="en-US" sz="1400">
              <a:solidFill>
                <a:srgbClr val="FFFFFF"/>
              </a:solidFill>
              <a:latin typeface="Century Gothic"/>
              <a:hlinkClick r:id="rId3"/>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290025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ZW_Economy_graphic_May_2005_GRRN reduced file size"/>
          <p:cNvPicPr>
            <a:picLocks noChangeAspect="1" noChangeArrowheads="1"/>
          </p:cNvPicPr>
          <p:nvPr/>
        </p:nvPicPr>
        <p:blipFill>
          <a:blip r:embed="rId3">
            <a:extLst>
              <a:ext uri="{28A0092B-C50C-407E-A947-70E740481C1C}">
                <a14:useLocalDpi xmlns:lc="http://schemas.openxmlformats.org/drawingml/2006/lockedCanvas" xmlns:a14="http://schemas.microsoft.com/office/drawing/2010/main" xmlns:p="http://schemas.openxmlformats.org/presentationml/2006/main" xmlns:r="http://schemas.openxmlformats.org/officeDocument/2006/relationships" xmlns:a="http://schemas.openxmlformats.org/drawingml/2006/main" xmlns="" xmlns:mv="urn:schemas-microsoft-com:mac:vml" xmlns:mc="http://schemas.openxmlformats.org/markup-compatibility/2006" val="0"/>
              </a:ext>
            </a:extLst>
          </a:blip>
          <a:srcRect l="4710" t="21355" r="6273" b="20257"/>
          <a:stretch>
            <a:fillRect/>
          </a:stretch>
        </p:blipFill>
        <p:spPr bwMode="auto">
          <a:xfrm>
            <a:off x="970365" y="1198589"/>
            <a:ext cx="10360079" cy="5250963"/>
          </a:xfrm>
          <a:prstGeom prst="rect">
            <a:avLst/>
          </a:prstGeom>
          <a:noFill/>
          <a:extLst>
            <a:ext uri="{909E8E84-426E-40DD-AFC4-6F175D3DCCD1}">
              <a14:hiddenFill xmlns:lc="http://schemas.openxmlformats.org/drawingml/2006/lockedCanvas" xmlns:a14="http://schemas.microsoft.com/office/drawing/2010/main" xmlns:p="http://schemas.openxmlformats.org/presentationml/2006/main" xmlns:r="http://schemas.openxmlformats.org/officeDocument/2006/relationships" xmlns:a="http://schemas.openxmlformats.org/drawingml/2006/main" xmlns="" xmlns:mv="urn:schemas-microsoft-com:mac:vml" xmlns:mc="http://schemas.openxmlformats.org/markup-compatibility/2006">
                <a:solidFill>
                  <a:srgbClr val="FFFFFF"/>
                </a:solidFill>
              </a14:hiddenFill>
            </a:ext>
          </a:extLst>
        </p:spPr>
      </p:pic>
      <p:sp>
        <p:nvSpPr>
          <p:cNvPr id="4" name="Title 3"/>
          <p:cNvSpPr txBox="1">
            <a:spLocks/>
          </p:cNvSpPr>
          <p:nvPr/>
        </p:nvSpPr>
        <p:spPr>
          <a:xfrm>
            <a:off x="810000" y="228303"/>
            <a:ext cx="10571998" cy="770521"/>
          </a:xfrm>
          <a:prstGeom prst="rect">
            <a:avLst/>
          </a:prstGeom>
          <a:effectLst>
            <a:outerShdw blurRad="50800" dir="14400000">
              <a:srgbClr val="000000">
                <a:alpha val="60000"/>
              </a:srgbClr>
            </a:outerShdw>
          </a:effectLst>
        </p:spPr>
        <p:txBody>
          <a:bodyPr vert="horz" lIns="91440" tIns="45720" rIns="91440" bIns="45720" rtlCol="0" anchor="b">
            <a:no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smtClean="0">
                <a:ln>
                  <a:noFill/>
                </a:ln>
                <a:solidFill>
                  <a:srgbClr val="FEFEFE"/>
                </a:solidFill>
                <a:effectLst/>
                <a:uLnTx/>
                <a:uFillTx/>
                <a:latin typeface="+mj-lt"/>
                <a:ea typeface="+mj-ea"/>
                <a:cs typeface="+mj-cs"/>
              </a:rPr>
              <a:t>SMM and the Circular Economy </a:t>
            </a:r>
            <a:endParaRPr kumimoji="0" lang="en-US" sz="4000" b="1" i="0" u="none" strike="noStrike" kern="1200" cap="none" spc="0" normalizeH="0" baseline="0" noProof="0" dirty="0">
              <a:ln>
                <a:noFill/>
              </a:ln>
              <a:solidFill>
                <a:srgbClr val="FEFEFE"/>
              </a:solidFill>
              <a:effectLst/>
              <a:uLnTx/>
              <a:uFillTx/>
              <a:latin typeface="+mj-lt"/>
              <a:ea typeface="+mj-ea"/>
              <a:cs typeface="+mj-cs"/>
            </a:endParaRPr>
          </a:p>
        </p:txBody>
      </p:sp>
      <p:sp>
        <p:nvSpPr>
          <p:cNvPr id="5" name="TextBox 4"/>
          <p:cNvSpPr txBox="1"/>
          <p:nvPr/>
        </p:nvSpPr>
        <p:spPr>
          <a:xfrm>
            <a:off x="8680824" y="6514354"/>
            <a:ext cx="2792320" cy="276999"/>
          </a:xfrm>
          <a:prstGeom prst="rect">
            <a:avLst/>
          </a:prstGeom>
          <a:noFill/>
        </p:spPr>
        <p:txBody>
          <a:bodyPr wrap="square" rtlCol="0">
            <a:spAutoFit/>
          </a:bodyPr>
          <a:lstStyle/>
          <a:p>
            <a:r>
              <a:rPr lang="en-US" sz="1200" i="1" dirty="0" smtClean="0"/>
              <a:t>Copyright Eco-Cycle, 2005 </a:t>
            </a:r>
            <a:endParaRPr lang="en-US" sz="1200" i="1"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Questions?</a:t>
            </a:r>
            <a:endParaRPr lang="en-US" dirty="0"/>
          </a:p>
        </p:txBody>
      </p:sp>
      <p:sp>
        <p:nvSpPr>
          <p:cNvPr id="3" name="Content Placeholder 2"/>
          <p:cNvSpPr>
            <a:spLocks noGrp="1"/>
          </p:cNvSpPr>
          <p:nvPr>
            <p:ph idx="1"/>
          </p:nvPr>
        </p:nvSpPr>
        <p:spPr/>
        <p:txBody>
          <a:bodyPr>
            <a:noAutofit/>
          </a:bodyPr>
          <a:lstStyle/>
          <a:p>
            <a:pPr algn="ctr">
              <a:buNone/>
            </a:pPr>
            <a:r>
              <a:rPr lang="en-US" sz="2400" dirty="0" smtClean="0">
                <a:solidFill>
                  <a:srgbClr val="FF0000"/>
                </a:solidFill>
              </a:rPr>
              <a:t>Julie L. Rhodes</a:t>
            </a:r>
          </a:p>
          <a:p>
            <a:pPr>
              <a:buNone/>
            </a:pPr>
            <a:endParaRPr lang="en-US" sz="1400" dirty="0" smtClean="0"/>
          </a:p>
          <a:p>
            <a:pPr algn="ctr">
              <a:buNone/>
            </a:pPr>
            <a:r>
              <a:rPr lang="en-US" sz="2400" dirty="0" smtClean="0"/>
              <a:t>National Recycling Coalition </a:t>
            </a:r>
          </a:p>
          <a:p>
            <a:pPr algn="ctr">
              <a:buNone/>
            </a:pPr>
            <a:r>
              <a:rPr lang="en-US" sz="2400" dirty="0" smtClean="0"/>
              <a:t>Co-Chair, Sustainable Materials Management Summit</a:t>
            </a:r>
          </a:p>
          <a:p>
            <a:pPr algn="ctr">
              <a:buNone/>
            </a:pPr>
            <a:endParaRPr lang="en-US" sz="1400" dirty="0" smtClean="0"/>
          </a:p>
          <a:p>
            <a:pPr algn="ctr">
              <a:buNone/>
            </a:pPr>
            <a:r>
              <a:rPr lang="en-US" sz="2400" dirty="0" smtClean="0"/>
              <a:t>Julie L Rhodes Consulting								</a:t>
            </a:r>
          </a:p>
          <a:p>
            <a:pPr algn="ctr">
              <a:buNone/>
            </a:pPr>
            <a:r>
              <a:rPr lang="en-US" sz="2400" dirty="0" smtClean="0"/>
              <a:t>317.371.2788</a:t>
            </a:r>
          </a:p>
          <a:p>
            <a:pPr algn="ctr">
              <a:buNone/>
            </a:pPr>
            <a:r>
              <a:rPr lang="en-US" sz="2400" dirty="0" err="1" smtClean="0"/>
              <a:t>julielrhodesconsulting@gmail.com</a:t>
            </a:r>
            <a:endParaRPr lang="en-US" sz="2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26288837"/>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Isosceles Triangle 1"/>
          <p:cNvSpPr/>
          <p:nvPr/>
        </p:nvSpPr>
        <p:spPr>
          <a:xfrm rot="10800000">
            <a:off x="746204" y="1045880"/>
            <a:ext cx="10758501" cy="589797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p:cNvSpPr/>
          <p:nvPr/>
        </p:nvSpPr>
        <p:spPr>
          <a:xfrm rot="10800000">
            <a:off x="1180352" y="1226698"/>
            <a:ext cx="9891059" cy="5438775"/>
          </a:xfrm>
          <a:prstGeom prst="triangl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2234" y="298824"/>
            <a:ext cx="11695766" cy="523220"/>
          </a:xfrm>
          <a:prstGeom prst="rect">
            <a:avLst/>
          </a:prstGeom>
        </p:spPr>
        <p:txBody>
          <a:bodyPr wrap="square" rtlCol="0">
            <a:spAutoFit/>
          </a:bodyPr>
          <a:lstStyle/>
          <a:p>
            <a:pPr algn="ctr"/>
            <a:r>
              <a:rPr lang="en-US" sz="2800" dirty="0"/>
              <a:t>Traditional</a:t>
            </a:r>
            <a:r>
              <a:rPr lang="en-US" sz="2800" dirty="0" smtClean="0"/>
              <a:t>  Solid </a:t>
            </a:r>
            <a:r>
              <a:rPr lang="en-US" sz="2800" dirty="0"/>
              <a:t>Waste Management Hierarchy</a:t>
            </a:r>
          </a:p>
        </p:txBody>
      </p:sp>
      <p:sp>
        <p:nvSpPr>
          <p:cNvPr id="5" name="TextBox 4"/>
          <p:cNvSpPr txBox="1"/>
          <p:nvPr/>
        </p:nvSpPr>
        <p:spPr>
          <a:xfrm>
            <a:off x="2022846" y="1374591"/>
            <a:ext cx="8181981" cy="4647426"/>
          </a:xfrm>
          <a:prstGeom prst="rect">
            <a:avLst/>
          </a:prstGeom>
        </p:spPr>
        <p:txBody>
          <a:bodyPr wrap="square" rtlCol="0">
            <a:spAutoFit/>
          </a:bodyPr>
          <a:lstStyle/>
          <a:p>
            <a:pPr algn="ctr"/>
            <a:r>
              <a:rPr lang="en-US" sz="3200" dirty="0"/>
              <a:t>Waste </a:t>
            </a:r>
            <a:r>
              <a:rPr lang="en-US" sz="3200" dirty="0" smtClean="0"/>
              <a:t>Prevention / </a:t>
            </a:r>
          </a:p>
          <a:p>
            <a:pPr algn="ctr"/>
            <a:r>
              <a:rPr lang="en-US" sz="3200" dirty="0" smtClean="0"/>
              <a:t>Source Reduction</a:t>
            </a:r>
          </a:p>
          <a:p>
            <a:pPr algn="ctr"/>
            <a:endParaRPr lang="en-US" sz="3200" dirty="0"/>
          </a:p>
          <a:p>
            <a:pPr algn="ctr"/>
            <a:r>
              <a:rPr lang="en-US" sz="3200" dirty="0" smtClean="0"/>
              <a:t>Reuse / Repair / </a:t>
            </a:r>
            <a:r>
              <a:rPr lang="en-US" sz="3200" dirty="0" err="1" smtClean="0"/>
              <a:t>Upcycling</a:t>
            </a:r>
            <a:endParaRPr lang="en-US" sz="3200" dirty="0" smtClean="0"/>
          </a:p>
          <a:p>
            <a:pPr algn="ctr"/>
            <a:endParaRPr lang="en-US" sz="3200" dirty="0"/>
          </a:p>
          <a:p>
            <a:pPr algn="ctr"/>
            <a:r>
              <a:rPr lang="en-US" sz="3200" dirty="0"/>
              <a:t>Recycling / </a:t>
            </a:r>
            <a:r>
              <a:rPr lang="en-US" sz="3200" dirty="0" smtClean="0"/>
              <a:t>Composting</a:t>
            </a:r>
          </a:p>
          <a:p>
            <a:pPr algn="ctr"/>
            <a:endParaRPr lang="en-US" sz="3200" dirty="0" smtClean="0"/>
          </a:p>
          <a:p>
            <a:pPr algn="ctr"/>
            <a:r>
              <a:rPr lang="en-US" sz="3200" dirty="0" smtClean="0"/>
              <a:t>Final Disposal</a:t>
            </a:r>
          </a:p>
          <a:p>
            <a:pPr algn="ctr"/>
            <a:r>
              <a:rPr lang="en-US" sz="2000" dirty="0" smtClean="0"/>
              <a:t>Waste</a:t>
            </a:r>
            <a:r>
              <a:rPr lang="en-US" sz="2000" dirty="0"/>
              <a:t>-to-</a:t>
            </a:r>
            <a:r>
              <a:rPr lang="en-US" sz="2000" dirty="0" smtClean="0"/>
              <a:t>Energy</a:t>
            </a:r>
          </a:p>
          <a:p>
            <a:pPr algn="ctr"/>
            <a:r>
              <a:rPr lang="en-US" sz="2000" dirty="0" err="1"/>
              <a:t>Landfilling</a:t>
            </a:r>
            <a:r>
              <a:rPr lang="en-US" sz="2000" dirty="0"/>
              <a:t> / Incineration without Energy Recovery</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16597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Bent Arrow 4"/>
          <p:cNvSpPr/>
          <p:nvPr/>
        </p:nvSpPr>
        <p:spPr>
          <a:xfrm rot="-2100000">
            <a:off x="3701921" y="1951534"/>
            <a:ext cx="2614930" cy="16891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Bent Arrow 5"/>
          <p:cNvSpPr/>
          <p:nvPr/>
        </p:nvSpPr>
        <p:spPr>
          <a:xfrm rot="4920000">
            <a:off x="7160165" y="1060288"/>
            <a:ext cx="2513396" cy="153916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Bent Arrow 6"/>
          <p:cNvSpPr/>
          <p:nvPr/>
        </p:nvSpPr>
        <p:spPr>
          <a:xfrm rot="11640000">
            <a:off x="5909109" y="4241335"/>
            <a:ext cx="2931867" cy="1785937"/>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p:cNvSpPr txBox="1"/>
          <p:nvPr/>
        </p:nvSpPr>
        <p:spPr>
          <a:xfrm>
            <a:off x="999994" y="807630"/>
            <a:ext cx="2743200" cy="1661993"/>
          </a:xfrm>
          <a:prstGeom prst="rect">
            <a:avLst/>
          </a:prstGeom>
        </p:spPr>
        <p:txBody>
          <a:bodyPr rtlCol="0">
            <a:spAutoFit/>
          </a:bodyPr>
          <a:lstStyle/>
          <a:p>
            <a:pPr algn="ctr"/>
            <a:r>
              <a:rPr lang="en-US" sz="2800"/>
              <a:t>Traditional</a:t>
            </a:r>
          </a:p>
          <a:p>
            <a:pPr algn="ctr"/>
            <a:r>
              <a:rPr lang="en-US" sz="2800"/>
              <a:t>Recycling Infrastructure</a:t>
            </a:r>
          </a:p>
          <a:p>
            <a:pPr algn="ctr"/>
            <a:r>
              <a:rPr lang="en-US" i="1"/>
              <a:t>The Recycling Symbol</a:t>
            </a:r>
            <a:endParaRPr lang="en-US" i="1">
              <a:solidFill>
                <a:srgbClr val="FFFFFF"/>
              </a:solidFill>
              <a:latin typeface="Century Gothic"/>
            </a:endParaRPr>
          </a:p>
        </p:txBody>
      </p:sp>
      <p:sp>
        <p:nvSpPr>
          <p:cNvPr id="9" name="TextBox 8"/>
          <p:cNvSpPr txBox="1"/>
          <p:nvPr/>
        </p:nvSpPr>
        <p:spPr>
          <a:xfrm>
            <a:off x="5607184" y="503222"/>
            <a:ext cx="2096897" cy="1846659"/>
          </a:xfrm>
          <a:prstGeom prst="rect">
            <a:avLst/>
          </a:prstGeom>
        </p:spPr>
        <p:txBody>
          <a:bodyPr rtlCol="0">
            <a:spAutoFit/>
          </a:bodyPr>
          <a:lstStyle/>
          <a:p>
            <a:pPr algn="ctr"/>
            <a:r>
              <a:rPr lang="en-US" sz="2400" b="1">
                <a:solidFill>
                  <a:srgbClr val="FF0000"/>
                </a:solidFill>
              </a:rPr>
              <a:t>Collection/ Material Recovery/ Processing</a:t>
            </a:r>
          </a:p>
          <a:p>
            <a:pPr algn="ctr"/>
            <a:endParaRPr lang="en-US" b="1">
              <a:solidFill>
                <a:srgbClr val="FF0000"/>
              </a:solidFill>
            </a:endParaRPr>
          </a:p>
        </p:txBody>
      </p:sp>
      <p:sp>
        <p:nvSpPr>
          <p:cNvPr id="10" name="TextBox 9"/>
          <p:cNvSpPr txBox="1"/>
          <p:nvPr/>
        </p:nvSpPr>
        <p:spPr>
          <a:xfrm>
            <a:off x="3493712" y="4126316"/>
            <a:ext cx="3029980" cy="1107996"/>
          </a:xfrm>
          <a:prstGeom prst="rect">
            <a:avLst/>
          </a:prstGeom>
        </p:spPr>
        <p:txBody>
          <a:bodyPr rtlCol="0">
            <a:spAutoFit/>
          </a:bodyPr>
          <a:lstStyle/>
          <a:p>
            <a:pPr algn="ctr"/>
            <a:r>
              <a:rPr lang="en-US" sz="2400" b="1">
                <a:solidFill>
                  <a:srgbClr val="FF0000"/>
                </a:solidFill>
              </a:rPr>
              <a:t>Buying Recycled/ Closing the Loop</a:t>
            </a:r>
          </a:p>
          <a:p>
            <a:pPr algn="ctr"/>
            <a:endParaRPr lang="en-US" b="1">
              <a:solidFill>
                <a:srgbClr val="FF0000"/>
              </a:solidFill>
            </a:endParaRPr>
          </a:p>
        </p:txBody>
      </p:sp>
      <p:sp>
        <p:nvSpPr>
          <p:cNvPr id="11" name="TextBox 10"/>
          <p:cNvSpPr txBox="1"/>
          <p:nvPr/>
        </p:nvSpPr>
        <p:spPr>
          <a:xfrm>
            <a:off x="7124700" y="3052015"/>
            <a:ext cx="3263900" cy="1200329"/>
          </a:xfrm>
          <a:prstGeom prst="rect">
            <a:avLst/>
          </a:prstGeom>
        </p:spPr>
        <p:txBody>
          <a:bodyPr rtlCol="0">
            <a:spAutoFit/>
          </a:bodyPr>
          <a:lstStyle/>
          <a:p>
            <a:pPr algn="ctr"/>
            <a:r>
              <a:rPr lang="en-US" sz="2400" b="1">
                <a:solidFill>
                  <a:srgbClr val="FF0000"/>
                </a:solidFill>
              </a:rPr>
              <a:t>Manufacturing/ Market Development</a:t>
            </a:r>
            <a:endParaRPr lang="en-US" b="1">
              <a:solidFill>
                <a:srgbClr val="FF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83831028"/>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Notched Right Arrow 1"/>
          <p:cNvSpPr/>
          <p:nvPr/>
        </p:nvSpPr>
        <p:spPr>
          <a:xfrm rot="16200000">
            <a:off x="5311587" y="-784413"/>
            <a:ext cx="1449295" cy="3645647"/>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Notched Right Arrow 2"/>
          <p:cNvSpPr/>
          <p:nvPr/>
        </p:nvSpPr>
        <p:spPr>
          <a:xfrm rot="16200000">
            <a:off x="5314576" y="339163"/>
            <a:ext cx="1449295" cy="364564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Notched Right Arrow 3"/>
          <p:cNvSpPr/>
          <p:nvPr/>
        </p:nvSpPr>
        <p:spPr>
          <a:xfrm rot="16200000">
            <a:off x="5332507" y="1462740"/>
            <a:ext cx="1449295" cy="3645647"/>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Notched Right Arrow 4"/>
          <p:cNvSpPr/>
          <p:nvPr/>
        </p:nvSpPr>
        <p:spPr>
          <a:xfrm rot="16200000">
            <a:off x="5344458" y="3715873"/>
            <a:ext cx="1449295" cy="3645647"/>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Notched Right Arrow 5"/>
          <p:cNvSpPr/>
          <p:nvPr/>
        </p:nvSpPr>
        <p:spPr>
          <a:xfrm rot="16200000">
            <a:off x="5332506" y="2583328"/>
            <a:ext cx="1449295" cy="364564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030941" y="1090707"/>
            <a:ext cx="2719294" cy="3323987"/>
          </a:xfrm>
          <a:prstGeom prst="rect">
            <a:avLst/>
          </a:prstGeom>
          <a:noFill/>
        </p:spPr>
        <p:txBody>
          <a:bodyPr wrap="square" rtlCol="0">
            <a:spAutoFit/>
          </a:bodyPr>
          <a:lstStyle/>
          <a:p>
            <a:pPr algn="ctr"/>
            <a:r>
              <a:rPr lang="en-US" sz="3200" dirty="0" smtClean="0"/>
              <a:t>Goals for Waste Diversion or Recycling</a:t>
            </a:r>
          </a:p>
          <a:p>
            <a:pPr algn="ctr"/>
            <a:endParaRPr lang="en-US" dirty="0" smtClean="0"/>
          </a:p>
          <a:p>
            <a:pPr algn="ctr"/>
            <a:endParaRPr lang="en-US" sz="3200" dirty="0" smtClean="0"/>
          </a:p>
          <a:p>
            <a:pPr algn="ctr"/>
            <a:endParaRPr lang="en-US" sz="3200" dirty="0"/>
          </a:p>
        </p:txBody>
      </p:sp>
      <p:sp>
        <p:nvSpPr>
          <p:cNvPr id="8" name="TextBox 7"/>
          <p:cNvSpPr txBox="1"/>
          <p:nvPr/>
        </p:nvSpPr>
        <p:spPr>
          <a:xfrm>
            <a:off x="8833224" y="3349812"/>
            <a:ext cx="2719294" cy="2554545"/>
          </a:xfrm>
          <a:prstGeom prst="rect">
            <a:avLst/>
          </a:prstGeom>
          <a:noFill/>
        </p:spPr>
        <p:txBody>
          <a:bodyPr wrap="square" rtlCol="0">
            <a:spAutoFit/>
          </a:bodyPr>
          <a:lstStyle/>
          <a:p>
            <a:pPr algn="ctr"/>
            <a:r>
              <a:rPr lang="en-US" sz="3200" dirty="0" smtClean="0"/>
              <a:t>Measuring Downstream and/or Creating Formulas</a:t>
            </a:r>
            <a:endParaRPr lang="en-US" sz="3200" dirty="0"/>
          </a:p>
        </p:txBody>
      </p:sp>
      <p:sp>
        <p:nvSpPr>
          <p:cNvPr id="9" name="TextBox 8"/>
          <p:cNvSpPr txBox="1"/>
          <p:nvPr/>
        </p:nvSpPr>
        <p:spPr>
          <a:xfrm>
            <a:off x="5453529" y="627530"/>
            <a:ext cx="1284941" cy="707886"/>
          </a:xfrm>
          <a:prstGeom prst="rect">
            <a:avLst/>
          </a:prstGeom>
          <a:noFill/>
        </p:spPr>
        <p:txBody>
          <a:bodyPr wrap="square" rtlCol="0">
            <a:spAutoFit/>
          </a:bodyPr>
          <a:lstStyle/>
          <a:p>
            <a:pPr algn="ctr"/>
            <a:r>
              <a:rPr lang="en-US" sz="2000" dirty="0" smtClean="0">
                <a:solidFill>
                  <a:srgbClr val="FF0000"/>
                </a:solidFill>
              </a:rPr>
              <a:t>Zero Waste</a:t>
            </a:r>
            <a:endParaRPr lang="en-US" sz="2000" dirty="0">
              <a:solidFill>
                <a:srgbClr val="FF0000"/>
              </a:solidFill>
            </a:endParaRPr>
          </a:p>
        </p:txBody>
      </p:sp>
      <p:sp>
        <p:nvSpPr>
          <p:cNvPr id="10" name="TextBox 9"/>
          <p:cNvSpPr txBox="1"/>
          <p:nvPr/>
        </p:nvSpPr>
        <p:spPr>
          <a:xfrm>
            <a:off x="5456517" y="2991222"/>
            <a:ext cx="1284941" cy="400110"/>
          </a:xfrm>
          <a:prstGeom prst="rect">
            <a:avLst/>
          </a:prstGeom>
          <a:noFill/>
        </p:spPr>
        <p:txBody>
          <a:bodyPr wrap="square" rtlCol="0">
            <a:spAutoFit/>
          </a:bodyPr>
          <a:lstStyle/>
          <a:p>
            <a:pPr algn="ctr"/>
            <a:r>
              <a:rPr lang="en-US" sz="2000" dirty="0" smtClean="0">
                <a:solidFill>
                  <a:srgbClr val="FF0000"/>
                </a:solidFill>
              </a:rPr>
              <a:t>50%</a:t>
            </a:r>
            <a:endParaRPr lang="en-US" sz="2000" dirty="0">
              <a:solidFill>
                <a:srgbClr val="FF0000"/>
              </a:solidFill>
            </a:endParaRPr>
          </a:p>
        </p:txBody>
      </p:sp>
      <p:sp>
        <p:nvSpPr>
          <p:cNvPr id="11" name="TextBox 10"/>
          <p:cNvSpPr txBox="1"/>
          <p:nvPr/>
        </p:nvSpPr>
        <p:spPr>
          <a:xfrm>
            <a:off x="5456517" y="5202518"/>
            <a:ext cx="1284941" cy="400110"/>
          </a:xfrm>
          <a:prstGeom prst="rect">
            <a:avLst/>
          </a:prstGeom>
          <a:noFill/>
        </p:spPr>
        <p:txBody>
          <a:bodyPr wrap="square" rtlCol="0">
            <a:spAutoFit/>
          </a:bodyPr>
          <a:lstStyle/>
          <a:p>
            <a:pPr algn="ctr"/>
            <a:r>
              <a:rPr lang="en-US" sz="2000" dirty="0" smtClean="0">
                <a:solidFill>
                  <a:srgbClr val="FF0000"/>
                </a:solidFill>
              </a:rPr>
              <a:t>10%</a:t>
            </a:r>
            <a:endParaRPr lang="en-US" sz="2000" dirty="0">
              <a:solidFill>
                <a:srgbClr val="FF0000"/>
              </a:solidFill>
            </a:endParaRPr>
          </a:p>
        </p:txBody>
      </p:sp>
      <p:sp>
        <p:nvSpPr>
          <p:cNvPr id="12" name="TextBox 11"/>
          <p:cNvSpPr txBox="1"/>
          <p:nvPr/>
        </p:nvSpPr>
        <p:spPr>
          <a:xfrm>
            <a:off x="5459506" y="4114800"/>
            <a:ext cx="1284941" cy="400110"/>
          </a:xfrm>
          <a:prstGeom prst="rect">
            <a:avLst/>
          </a:prstGeom>
          <a:noFill/>
        </p:spPr>
        <p:txBody>
          <a:bodyPr wrap="square" rtlCol="0">
            <a:spAutoFit/>
          </a:bodyPr>
          <a:lstStyle/>
          <a:p>
            <a:pPr algn="ctr"/>
            <a:r>
              <a:rPr lang="en-US" sz="2000" dirty="0" smtClean="0">
                <a:solidFill>
                  <a:schemeClr val="accent1">
                    <a:lumMod val="60000"/>
                    <a:lumOff val="40000"/>
                  </a:schemeClr>
                </a:solidFill>
              </a:rPr>
              <a:t>25%</a:t>
            </a:r>
            <a:endParaRPr lang="en-US" sz="2000" dirty="0">
              <a:solidFill>
                <a:schemeClr val="accent1">
                  <a:lumMod val="60000"/>
                  <a:lumOff val="40000"/>
                </a:schemeClr>
              </a:solidFill>
            </a:endParaRPr>
          </a:p>
        </p:txBody>
      </p:sp>
      <p:sp>
        <p:nvSpPr>
          <p:cNvPr id="13" name="TextBox 12"/>
          <p:cNvSpPr txBox="1"/>
          <p:nvPr/>
        </p:nvSpPr>
        <p:spPr>
          <a:xfrm>
            <a:off x="5447554" y="1861671"/>
            <a:ext cx="1284941" cy="400110"/>
          </a:xfrm>
          <a:prstGeom prst="rect">
            <a:avLst/>
          </a:prstGeom>
          <a:noFill/>
        </p:spPr>
        <p:txBody>
          <a:bodyPr wrap="square" rtlCol="0">
            <a:spAutoFit/>
          </a:bodyPr>
          <a:lstStyle/>
          <a:p>
            <a:pPr algn="ctr"/>
            <a:r>
              <a:rPr lang="en-US" sz="2000" dirty="0" smtClean="0">
                <a:solidFill>
                  <a:schemeClr val="accent1">
                    <a:lumMod val="60000"/>
                    <a:lumOff val="40000"/>
                  </a:schemeClr>
                </a:solidFill>
              </a:rPr>
              <a:t>75%</a:t>
            </a:r>
            <a:endParaRPr lang="en-US" sz="2000" dirty="0">
              <a:solidFill>
                <a:schemeClr val="accent1">
                  <a:lumMod val="60000"/>
                  <a:lumOff val="4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 many things outside our control effect </a:t>
            </a:r>
            <a:r>
              <a:rPr lang="en-US" dirty="0" smtClean="0"/>
              <a:t>our </a:t>
            </a:r>
            <a:r>
              <a:rPr lang="en-US" dirty="0"/>
              <a:t>ability to be successful recyclers....</a:t>
            </a:r>
          </a:p>
        </p:txBody>
      </p:sp>
      <p:sp>
        <p:nvSpPr>
          <p:cNvPr id="4" name="Content Placeholder 3"/>
          <p:cNvSpPr>
            <a:spLocks noGrp="1"/>
          </p:cNvSpPr>
          <p:nvPr>
            <p:ph idx="1"/>
          </p:nvPr>
        </p:nvSpPr>
        <p:spPr>
          <a:xfrm>
            <a:off x="819150" y="2371910"/>
            <a:ext cx="10553700" cy="4265951"/>
          </a:xfrm>
        </p:spPr>
        <p:txBody>
          <a:bodyPr>
            <a:normAutofit/>
          </a:bodyPr>
          <a:lstStyle/>
          <a:p>
            <a:r>
              <a:rPr lang="en-US" sz="2400" dirty="0"/>
              <a:t>What products are manufactured</a:t>
            </a:r>
          </a:p>
          <a:p>
            <a:r>
              <a:rPr lang="en-US" sz="2400" dirty="0"/>
              <a:t>How products are manufactured</a:t>
            </a:r>
          </a:p>
          <a:p>
            <a:r>
              <a:rPr lang="en-US" sz="2400" dirty="0"/>
              <a:t>What products are consumed by whom</a:t>
            </a:r>
          </a:p>
          <a:p>
            <a:r>
              <a:rPr lang="en-US" sz="2400" dirty="0"/>
              <a:t>Where products are consumed</a:t>
            </a:r>
          </a:p>
          <a:p>
            <a:r>
              <a:rPr lang="en-US" sz="2400" dirty="0"/>
              <a:t>What materials are collected (contractual or desired)</a:t>
            </a:r>
          </a:p>
          <a:p>
            <a:r>
              <a:rPr lang="en-US" sz="2400" dirty="0"/>
              <a:t>Toxicity of materials</a:t>
            </a:r>
          </a:p>
          <a:p>
            <a:r>
              <a:rPr lang="en-US" sz="2400" dirty="0"/>
              <a:t>How materials are processed</a:t>
            </a:r>
          </a:p>
          <a:p>
            <a:r>
              <a:rPr lang="en-US" sz="2400" dirty="0"/>
              <a:t>Where markets exist</a:t>
            </a:r>
          </a:p>
          <a:p>
            <a:endParaRPr lang="en-US" dirty="0"/>
          </a:p>
        </p:txBody>
      </p:sp>
      <p:sp>
        <p:nvSpPr>
          <p:cNvPr id="6" name="TextBox 5"/>
          <p:cNvSpPr txBox="1"/>
          <p:nvPr/>
        </p:nvSpPr>
        <p:spPr>
          <a:xfrm>
            <a:off x="8498110" y="2339607"/>
            <a:ext cx="2743200" cy="3939540"/>
          </a:xfrm>
          <a:prstGeom prst="rect">
            <a:avLst/>
          </a:prstGeom>
        </p:spPr>
        <p:txBody>
          <a:bodyPr rtlCol="0">
            <a:spAutoFit/>
          </a:bodyPr>
          <a:lstStyle/>
          <a:p>
            <a:pPr algn="ctr"/>
            <a:r>
              <a:rPr lang="en-US" sz="25000" b="1" dirty="0">
                <a:solidFill>
                  <a:srgbClr val="FF0000"/>
                </a:solidFill>
              </a:rPr>
              <a:t>?</a:t>
            </a:r>
            <a:endParaRPr lang="en-US" sz="250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16577559"/>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17176" y="447188"/>
            <a:ext cx="10709645" cy="970450"/>
          </a:xfrm>
        </p:spPr>
        <p:txBody>
          <a:bodyPr/>
          <a:lstStyle/>
          <a:p>
            <a:r>
              <a:rPr lang="en-US" dirty="0"/>
              <a:t>J</a:t>
            </a:r>
            <a:r>
              <a:rPr lang="en-US" dirty="0" smtClean="0"/>
              <a:t>ust </a:t>
            </a:r>
            <a:r>
              <a:rPr lang="en-US" dirty="0"/>
              <a:t>when we think we have it figured out...</a:t>
            </a:r>
          </a:p>
        </p:txBody>
      </p:sp>
      <p:sp>
        <p:nvSpPr>
          <p:cNvPr id="3" name="Content Placeholder 2"/>
          <p:cNvSpPr>
            <a:spLocks noGrp="1"/>
          </p:cNvSpPr>
          <p:nvPr>
            <p:ph idx="1"/>
          </p:nvPr>
        </p:nvSpPr>
        <p:spPr>
          <a:xfrm>
            <a:off x="433293" y="2043206"/>
            <a:ext cx="11415059" cy="4635500"/>
          </a:xfrm>
        </p:spPr>
        <p:txBody>
          <a:bodyPr>
            <a:normAutofit fontScale="92500"/>
          </a:bodyPr>
          <a:lstStyle/>
          <a:p>
            <a:r>
              <a:rPr lang="en-US" sz="2200" dirty="0"/>
              <a:t>Dairy farms </a:t>
            </a:r>
            <a:r>
              <a:rPr lang="en-US" sz="2200" dirty="0" smtClean="0">
                <a:solidFill>
                  <a:srgbClr val="FF0000"/>
                </a:solidFill>
              </a:rPr>
              <a:t>add </a:t>
            </a:r>
            <a:r>
              <a:rPr lang="en-US" sz="2200" dirty="0">
                <a:solidFill>
                  <a:srgbClr val="FF0000"/>
                </a:solidFill>
              </a:rPr>
              <a:t>pigment</a:t>
            </a:r>
            <a:r>
              <a:rPr lang="en-US" sz="2200" dirty="0"/>
              <a:t> to their milk jugs that effect HDPE pricing and processing</a:t>
            </a:r>
          </a:p>
          <a:p>
            <a:r>
              <a:rPr lang="en-US" sz="2200" dirty="0"/>
              <a:t>Electronic manufacturers used </a:t>
            </a:r>
            <a:r>
              <a:rPr lang="en-US" sz="2200" dirty="0">
                <a:solidFill>
                  <a:srgbClr val="FF0000"/>
                </a:solidFill>
              </a:rPr>
              <a:t>various</a:t>
            </a:r>
            <a:r>
              <a:rPr lang="en-US" sz="2200" dirty="0"/>
              <a:t> plastic grades and screws that effect </a:t>
            </a:r>
            <a:r>
              <a:rPr lang="en-US" sz="2200" dirty="0" err="1"/>
              <a:t>demanufacturing</a:t>
            </a:r>
            <a:r>
              <a:rPr lang="en-US" sz="2200" dirty="0"/>
              <a:t> and recycling</a:t>
            </a:r>
          </a:p>
          <a:p>
            <a:r>
              <a:rPr lang="en-US" sz="2200" dirty="0"/>
              <a:t>PET bottles are wrapped in PVC labeling creating a</a:t>
            </a:r>
            <a:r>
              <a:rPr lang="en-US" sz="2200" dirty="0">
                <a:solidFill>
                  <a:srgbClr val="FF0000"/>
                </a:solidFill>
              </a:rPr>
              <a:t> contaminant</a:t>
            </a:r>
          </a:p>
          <a:p>
            <a:r>
              <a:rPr lang="en-US" sz="2200" dirty="0" err="1"/>
              <a:t>Biobased</a:t>
            </a:r>
            <a:r>
              <a:rPr lang="en-US" sz="2200" dirty="0"/>
              <a:t> plastics show up and risk </a:t>
            </a:r>
            <a:r>
              <a:rPr lang="en-US" sz="2200" dirty="0">
                <a:solidFill>
                  <a:srgbClr val="FF0000"/>
                </a:solidFill>
              </a:rPr>
              <a:t>contamination</a:t>
            </a:r>
            <a:r>
              <a:rPr lang="en-US" sz="2200" dirty="0"/>
              <a:t> of PET</a:t>
            </a:r>
          </a:p>
          <a:p>
            <a:r>
              <a:rPr lang="en-US" sz="2200" dirty="0"/>
              <a:t>Carpet can't be recycled because it is made with two</a:t>
            </a:r>
            <a:r>
              <a:rPr lang="en-US" sz="2200" dirty="0" smtClean="0"/>
              <a:t> </a:t>
            </a:r>
            <a:r>
              <a:rPr lang="en-US" sz="2200" dirty="0" smtClean="0">
                <a:solidFill>
                  <a:srgbClr val="FF0000"/>
                </a:solidFill>
              </a:rPr>
              <a:t>incompatible</a:t>
            </a:r>
            <a:r>
              <a:rPr lang="en-US" sz="2200" dirty="0" smtClean="0"/>
              <a:t> </a:t>
            </a:r>
            <a:r>
              <a:rPr lang="en-US" sz="2200" dirty="0"/>
              <a:t>resins</a:t>
            </a:r>
          </a:p>
          <a:p>
            <a:r>
              <a:rPr lang="en-US" sz="2200" dirty="0"/>
              <a:t>Some export markets prove</a:t>
            </a:r>
            <a:r>
              <a:rPr lang="en-US" sz="2200" dirty="0">
                <a:solidFill>
                  <a:srgbClr val="FF0000"/>
                </a:solidFill>
              </a:rPr>
              <a:t> </a:t>
            </a:r>
            <a:r>
              <a:rPr lang="en-US" sz="2200" dirty="0" smtClean="0">
                <a:solidFill>
                  <a:srgbClr val="FF0000"/>
                </a:solidFill>
              </a:rPr>
              <a:t>illegitimate</a:t>
            </a:r>
            <a:endParaRPr lang="en-US" sz="2200" dirty="0">
              <a:solidFill>
                <a:srgbClr val="FF0000"/>
              </a:solidFill>
            </a:endParaRPr>
          </a:p>
          <a:p>
            <a:r>
              <a:rPr lang="en-US" sz="2200" dirty="0"/>
              <a:t>Vacuum packaging of products</a:t>
            </a:r>
          </a:p>
          <a:p>
            <a:r>
              <a:rPr lang="en-US" sz="2200" dirty="0"/>
              <a:t>Electronic components in shoes, household items, toys</a:t>
            </a:r>
          </a:p>
          <a:p>
            <a:pPr marL="0" indent="0">
              <a:buNone/>
            </a:pPr>
            <a:r>
              <a:rPr lang="en-US" sz="2000" i="1" dirty="0"/>
              <a:t>........</a:t>
            </a:r>
            <a:r>
              <a:rPr lang="en-US" sz="2000" i="1" dirty="0">
                <a:solidFill>
                  <a:srgbClr val="FF0000"/>
                </a:solidFill>
              </a:rPr>
              <a:t>any design </a:t>
            </a:r>
            <a:r>
              <a:rPr lang="en-US" sz="2000" i="1" dirty="0"/>
              <a:t>or</a:t>
            </a:r>
            <a:r>
              <a:rPr lang="en-US" sz="2000" i="1" dirty="0">
                <a:solidFill>
                  <a:srgbClr val="FF0000"/>
                </a:solidFill>
              </a:rPr>
              <a:t> manufacturing </a:t>
            </a:r>
            <a:r>
              <a:rPr lang="en-US" sz="2162" i="1" dirty="0">
                <a:solidFill>
                  <a:srgbClr val="FFFFFF"/>
                </a:solidFill>
              </a:rPr>
              <a:t>or</a:t>
            </a:r>
            <a:r>
              <a:rPr lang="en-US" sz="2000" i="1" dirty="0">
                <a:solidFill>
                  <a:srgbClr val="FF0000"/>
                </a:solidFill>
              </a:rPr>
              <a:t> material change</a:t>
            </a:r>
            <a:r>
              <a:rPr lang="en-US" sz="2000" i="1" dirty="0"/>
              <a:t> upstream can effect the ability to recycle it downstream</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45040257"/>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More examples of challenges ....</a:t>
            </a:r>
          </a:p>
        </p:txBody>
      </p:sp>
      <p:sp>
        <p:nvSpPr>
          <p:cNvPr id="3" name="Content Placeholder 2"/>
          <p:cNvSpPr>
            <a:spLocks noGrp="1"/>
          </p:cNvSpPr>
          <p:nvPr>
            <p:ph idx="1"/>
          </p:nvPr>
        </p:nvSpPr>
        <p:spPr>
          <a:xfrm>
            <a:off x="818712" y="2476284"/>
            <a:ext cx="10554574" cy="3636511"/>
          </a:xfrm>
        </p:spPr>
        <p:txBody>
          <a:bodyPr/>
          <a:lstStyle/>
          <a:p>
            <a:r>
              <a:rPr lang="en-US" sz="2400" dirty="0"/>
              <a:t>Items that cannot be repaired (shoes, appliances)</a:t>
            </a:r>
          </a:p>
          <a:p>
            <a:r>
              <a:rPr lang="en-US" sz="2400" dirty="0"/>
              <a:t>Batteries that cannot be replaced (iPods)</a:t>
            </a:r>
          </a:p>
          <a:p>
            <a:r>
              <a:rPr lang="en-US" sz="2400" dirty="0"/>
              <a:t>Over packaging </a:t>
            </a:r>
          </a:p>
          <a:p>
            <a:r>
              <a:rPr lang="en-US" sz="2400" dirty="0"/>
              <a:t>Plastic bags creating maintenance challenges at </a:t>
            </a:r>
            <a:r>
              <a:rPr lang="en-US" sz="2400" dirty="0" err="1"/>
              <a:t>MRFs</a:t>
            </a:r>
            <a:endParaRPr lang="en-US" sz="2400" dirty="0"/>
          </a:p>
          <a:p>
            <a:r>
              <a:rPr lang="en-US" sz="2400" dirty="0"/>
              <a:t>Single-stream contamination</a:t>
            </a:r>
          </a:p>
          <a:p>
            <a:r>
              <a:rPr lang="en-US" sz="2400" dirty="0"/>
              <a:t>Mixed waste processing contamination</a:t>
            </a:r>
          </a:p>
          <a:p>
            <a:endParaRPr lang="en-US" dirty="0"/>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51517869"/>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8"/>
            <a:ext cx="10571998" cy="970450"/>
          </a:xfrm>
        </p:spPr>
        <p:txBody>
          <a:bodyPr/>
          <a:lstStyle/>
          <a:p>
            <a:r>
              <a:rPr lang="en-US" dirty="0"/>
              <a:t>What are the opportunities through </a:t>
            </a:r>
            <a:r>
              <a:rPr lang="en-US" dirty="0" smtClean="0"/>
              <a:t>SMM?</a:t>
            </a:r>
            <a:endParaRPr lang="en-US" dirty="0"/>
          </a:p>
        </p:txBody>
      </p:sp>
      <p:sp>
        <p:nvSpPr>
          <p:cNvPr id="3" name="Content Placeholder 2"/>
          <p:cNvSpPr>
            <a:spLocks noGrp="1"/>
          </p:cNvSpPr>
          <p:nvPr>
            <p:ph idx="1"/>
          </p:nvPr>
        </p:nvSpPr>
        <p:spPr>
          <a:xfrm>
            <a:off x="522941" y="2495177"/>
            <a:ext cx="11220823" cy="3856676"/>
          </a:xfrm>
        </p:spPr>
        <p:txBody>
          <a:bodyPr>
            <a:noAutofit/>
          </a:bodyPr>
          <a:lstStyle/>
          <a:p>
            <a:r>
              <a:rPr lang="en-US" sz="2400" dirty="0"/>
              <a:t>National policy </a:t>
            </a:r>
            <a:r>
              <a:rPr lang="en-US" sz="2400" dirty="0" smtClean="0"/>
              <a:t>dialog</a:t>
            </a:r>
          </a:p>
          <a:p>
            <a:pPr lvl="1"/>
            <a:r>
              <a:rPr lang="en-US" sz="2400" dirty="0" smtClean="0"/>
              <a:t>CARE – Carpet industry dialogs</a:t>
            </a:r>
          </a:p>
          <a:p>
            <a:pPr lvl="1"/>
            <a:r>
              <a:rPr lang="en-US" sz="2400" dirty="0" smtClean="0"/>
              <a:t>Electronics Producer Responsibility</a:t>
            </a:r>
          </a:p>
          <a:p>
            <a:pPr lvl="1"/>
            <a:r>
              <a:rPr lang="en-US" sz="2400" dirty="0" smtClean="0"/>
              <a:t>RBRA – Battery collection and recycling</a:t>
            </a:r>
            <a:endParaRPr lang="en-US" sz="1200" dirty="0" smtClean="0"/>
          </a:p>
          <a:p>
            <a:r>
              <a:rPr lang="en-US" sz="2400" dirty="0"/>
              <a:t>Increase communication between upstream and downstream</a:t>
            </a:r>
          </a:p>
          <a:p>
            <a:pPr lvl="1"/>
            <a:r>
              <a:rPr lang="en-US" sz="2400" dirty="0"/>
              <a:t>Develop considerations for material discards from design</a:t>
            </a:r>
            <a:endParaRPr lang="en-US" sz="2400" dirty="0" smtClean="0"/>
          </a:p>
          <a:p>
            <a:pPr lvl="1"/>
            <a:r>
              <a:rPr lang="en-US" sz="2400" dirty="0" smtClean="0"/>
              <a:t>Awareness of what </a:t>
            </a:r>
            <a:r>
              <a:rPr lang="en-US" sz="2400" dirty="0"/>
              <a:t>might be coming down the pike</a:t>
            </a:r>
          </a:p>
          <a:p>
            <a:pPr lvl="1"/>
            <a:r>
              <a:rPr lang="en-US" sz="2400" dirty="0"/>
              <a:t>Opportunity to influence those </a:t>
            </a:r>
            <a:r>
              <a:rPr lang="en-US" sz="2400" dirty="0" smtClean="0"/>
              <a:t>decisions</a:t>
            </a:r>
          </a:p>
          <a:p>
            <a:r>
              <a:rPr lang="en-US" sz="2600" dirty="0" smtClean="0"/>
              <a:t>Meeting waste reduction and recycling goals</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44466226"/>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957295" y="6275295"/>
            <a:ext cx="8919882" cy="369332"/>
          </a:xfrm>
          <a:prstGeom prst="rect">
            <a:avLst/>
          </a:prstGeom>
          <a:noFill/>
        </p:spPr>
        <p:txBody>
          <a:bodyPr wrap="square" rtlCol="0">
            <a:spAutoFit/>
          </a:bodyPr>
          <a:lstStyle/>
          <a:p>
            <a:pPr algn="ctr"/>
            <a:r>
              <a:rPr lang="en-US" dirty="0" smtClean="0"/>
              <a:t>Sustainable Materials Management Model</a:t>
            </a:r>
            <a:endParaRPr lang="en-US" dirty="0"/>
          </a:p>
        </p:txBody>
      </p:sp>
      <p:grpSp>
        <p:nvGrpSpPr>
          <p:cNvPr id="45" name="Group 44"/>
          <p:cNvGrpSpPr/>
          <p:nvPr/>
        </p:nvGrpSpPr>
        <p:grpSpPr>
          <a:xfrm>
            <a:off x="463177" y="3451413"/>
            <a:ext cx="1389530" cy="1180352"/>
            <a:chOff x="776941" y="3735295"/>
            <a:chExt cx="1389530" cy="1180352"/>
          </a:xfrm>
        </p:grpSpPr>
        <p:sp>
          <p:nvSpPr>
            <p:cNvPr id="30" name="Oval 29"/>
            <p:cNvSpPr/>
            <p:nvPr/>
          </p:nvSpPr>
          <p:spPr>
            <a:xfrm>
              <a:off x="851647" y="3735295"/>
              <a:ext cx="1210235" cy="118035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extBox 32"/>
            <p:cNvSpPr txBox="1"/>
            <p:nvPr/>
          </p:nvSpPr>
          <p:spPr>
            <a:xfrm>
              <a:off x="776941" y="3869764"/>
              <a:ext cx="1389530" cy="923330"/>
            </a:xfrm>
            <a:prstGeom prst="rect">
              <a:avLst/>
            </a:prstGeom>
            <a:noFill/>
          </p:spPr>
          <p:txBody>
            <a:bodyPr wrap="square" rtlCol="0">
              <a:spAutoFit/>
            </a:bodyPr>
            <a:lstStyle/>
            <a:p>
              <a:pPr algn="ctr"/>
              <a:r>
                <a:rPr lang="en-US" dirty="0" smtClean="0">
                  <a:solidFill>
                    <a:srgbClr val="FF0000"/>
                  </a:solidFill>
                </a:rPr>
                <a:t>Climate Action Plans</a:t>
              </a:r>
              <a:endParaRPr lang="en-US" dirty="0">
                <a:solidFill>
                  <a:srgbClr val="FF0000"/>
                </a:solidFill>
              </a:endParaRPr>
            </a:p>
          </p:txBody>
        </p:sp>
      </p:grpSp>
      <p:grpSp>
        <p:nvGrpSpPr>
          <p:cNvPr id="48" name="Group 47"/>
          <p:cNvGrpSpPr/>
          <p:nvPr/>
        </p:nvGrpSpPr>
        <p:grpSpPr>
          <a:xfrm>
            <a:off x="1960284" y="4482353"/>
            <a:ext cx="1389530" cy="1228165"/>
            <a:chOff x="3678518" y="4631765"/>
            <a:chExt cx="1389530" cy="1228165"/>
          </a:xfrm>
        </p:grpSpPr>
        <p:sp>
          <p:nvSpPr>
            <p:cNvPr id="34" name="Oval 33"/>
            <p:cNvSpPr/>
            <p:nvPr/>
          </p:nvSpPr>
          <p:spPr>
            <a:xfrm>
              <a:off x="3768165" y="4631765"/>
              <a:ext cx="1222189" cy="122816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TextBox 34"/>
            <p:cNvSpPr txBox="1"/>
            <p:nvPr/>
          </p:nvSpPr>
          <p:spPr>
            <a:xfrm>
              <a:off x="3678518" y="4963459"/>
              <a:ext cx="1389530" cy="646331"/>
            </a:xfrm>
            <a:prstGeom prst="rect">
              <a:avLst/>
            </a:prstGeom>
            <a:noFill/>
          </p:spPr>
          <p:txBody>
            <a:bodyPr wrap="square" rtlCol="0">
              <a:spAutoFit/>
            </a:bodyPr>
            <a:lstStyle/>
            <a:p>
              <a:pPr algn="ctr"/>
              <a:r>
                <a:rPr lang="en-US" dirty="0" smtClean="0">
                  <a:solidFill>
                    <a:srgbClr val="FF0000"/>
                  </a:solidFill>
                </a:rPr>
                <a:t>Corporate Policies</a:t>
              </a:r>
              <a:endParaRPr lang="en-US" dirty="0">
                <a:solidFill>
                  <a:srgbClr val="FF0000"/>
                </a:solidFill>
              </a:endParaRPr>
            </a:p>
          </p:txBody>
        </p:sp>
      </p:grpSp>
      <p:grpSp>
        <p:nvGrpSpPr>
          <p:cNvPr id="52" name="Group 51"/>
          <p:cNvGrpSpPr/>
          <p:nvPr/>
        </p:nvGrpSpPr>
        <p:grpSpPr>
          <a:xfrm>
            <a:off x="3887693" y="4646706"/>
            <a:ext cx="1389530" cy="1317812"/>
            <a:chOff x="3977340" y="4467412"/>
            <a:chExt cx="1389530" cy="1317812"/>
          </a:xfrm>
        </p:grpSpPr>
        <p:sp>
          <p:nvSpPr>
            <p:cNvPr id="36" name="Oval 35"/>
            <p:cNvSpPr/>
            <p:nvPr/>
          </p:nvSpPr>
          <p:spPr>
            <a:xfrm>
              <a:off x="3977342" y="4467412"/>
              <a:ext cx="1371599" cy="13178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3977340" y="4858873"/>
              <a:ext cx="1389530" cy="584776"/>
            </a:xfrm>
            <a:prstGeom prst="rect">
              <a:avLst/>
            </a:prstGeom>
            <a:noFill/>
          </p:spPr>
          <p:txBody>
            <a:bodyPr wrap="square" rtlCol="0">
              <a:spAutoFit/>
            </a:bodyPr>
            <a:lstStyle/>
            <a:p>
              <a:pPr algn="ctr"/>
              <a:r>
                <a:rPr lang="en-US" sz="1600" dirty="0" smtClean="0">
                  <a:solidFill>
                    <a:srgbClr val="FF0000"/>
                  </a:solidFill>
                </a:rPr>
                <a:t>Regulations and Laws</a:t>
              </a:r>
              <a:endParaRPr lang="en-US" sz="1600" dirty="0">
                <a:solidFill>
                  <a:srgbClr val="FF0000"/>
                </a:solidFill>
              </a:endParaRPr>
            </a:p>
          </p:txBody>
        </p:sp>
      </p:grpSp>
      <p:grpSp>
        <p:nvGrpSpPr>
          <p:cNvPr id="44" name="Group 43"/>
          <p:cNvGrpSpPr/>
          <p:nvPr/>
        </p:nvGrpSpPr>
        <p:grpSpPr>
          <a:xfrm>
            <a:off x="617691" y="263702"/>
            <a:ext cx="10754508" cy="5830566"/>
            <a:chOff x="617691" y="263702"/>
            <a:chExt cx="10754508" cy="5830566"/>
          </a:xfrm>
        </p:grpSpPr>
        <p:sp>
          <p:nvSpPr>
            <p:cNvPr id="22" name="Notched Right Arrow 21"/>
            <p:cNvSpPr/>
            <p:nvPr/>
          </p:nvSpPr>
          <p:spPr>
            <a:xfrm rot="1574510">
              <a:off x="9379245" y="4291432"/>
              <a:ext cx="1639452" cy="1802836"/>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Notched Right Arrow 5"/>
            <p:cNvSpPr/>
            <p:nvPr/>
          </p:nvSpPr>
          <p:spPr>
            <a:xfrm rot="12316523">
              <a:off x="617691" y="263702"/>
              <a:ext cx="1639452" cy="1802836"/>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Notched Right Arrow 6"/>
            <p:cNvSpPr/>
            <p:nvPr/>
          </p:nvSpPr>
          <p:spPr>
            <a:xfrm rot="12316523">
              <a:off x="1749804" y="765162"/>
              <a:ext cx="1639452" cy="1802836"/>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Notched Right Arrow 7"/>
            <p:cNvSpPr/>
            <p:nvPr/>
          </p:nvSpPr>
          <p:spPr>
            <a:xfrm rot="12316523">
              <a:off x="2887648" y="1316151"/>
              <a:ext cx="1639452" cy="1802836"/>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Notched Right Arrow 8"/>
            <p:cNvSpPr/>
            <p:nvPr/>
          </p:nvSpPr>
          <p:spPr>
            <a:xfrm rot="1525153">
              <a:off x="4876728" y="2243187"/>
              <a:ext cx="1639452" cy="1802836"/>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Notched Right Arrow 9"/>
            <p:cNvSpPr/>
            <p:nvPr/>
          </p:nvSpPr>
          <p:spPr>
            <a:xfrm rot="1480282">
              <a:off x="3745172" y="1728372"/>
              <a:ext cx="1639452" cy="1802836"/>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Notched Right Arrow 10"/>
            <p:cNvSpPr/>
            <p:nvPr/>
          </p:nvSpPr>
          <p:spPr>
            <a:xfrm rot="1480282">
              <a:off x="6005963" y="2762009"/>
              <a:ext cx="1639452" cy="1802836"/>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Notched Right Arrow 11"/>
            <p:cNvSpPr/>
            <p:nvPr/>
          </p:nvSpPr>
          <p:spPr>
            <a:xfrm rot="1525153">
              <a:off x="7135061" y="3292358"/>
              <a:ext cx="1639452" cy="1802836"/>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rot="1624144">
              <a:off x="763185" y="886066"/>
              <a:ext cx="1120589" cy="369332"/>
            </a:xfrm>
            <a:prstGeom prst="rect">
              <a:avLst/>
            </a:prstGeom>
            <a:noFill/>
          </p:spPr>
          <p:txBody>
            <a:bodyPr wrap="square" rtlCol="0">
              <a:spAutoFit/>
            </a:bodyPr>
            <a:lstStyle/>
            <a:p>
              <a:pPr algn="ctr"/>
              <a:r>
                <a:rPr lang="en-US" dirty="0" smtClean="0">
                  <a:solidFill>
                    <a:srgbClr val="FF0000"/>
                  </a:solidFill>
                </a:rPr>
                <a:t>Design</a:t>
              </a:r>
              <a:endParaRPr lang="en-US" dirty="0">
                <a:solidFill>
                  <a:srgbClr val="FF0000"/>
                </a:solidFill>
              </a:endParaRPr>
            </a:p>
          </p:txBody>
        </p:sp>
        <p:sp>
          <p:nvSpPr>
            <p:cNvPr id="15" name="TextBox 14"/>
            <p:cNvSpPr txBox="1"/>
            <p:nvPr/>
          </p:nvSpPr>
          <p:spPr>
            <a:xfrm rot="1489842">
              <a:off x="1626248" y="1457348"/>
              <a:ext cx="1703294" cy="307777"/>
            </a:xfrm>
            <a:prstGeom prst="rect">
              <a:avLst/>
            </a:prstGeom>
            <a:noFill/>
          </p:spPr>
          <p:txBody>
            <a:bodyPr wrap="square" rtlCol="0">
              <a:spAutoFit/>
            </a:bodyPr>
            <a:lstStyle/>
            <a:p>
              <a:pPr algn="ctr"/>
              <a:r>
                <a:rPr lang="en-US" sz="1400" dirty="0" smtClean="0">
                  <a:solidFill>
                    <a:schemeClr val="accent1">
                      <a:lumMod val="60000"/>
                      <a:lumOff val="40000"/>
                    </a:schemeClr>
                  </a:solidFill>
                </a:rPr>
                <a:t>Manufacture</a:t>
              </a:r>
              <a:endParaRPr lang="en-US" sz="1400" dirty="0">
                <a:solidFill>
                  <a:schemeClr val="accent1">
                    <a:lumMod val="60000"/>
                    <a:lumOff val="40000"/>
                  </a:schemeClr>
                </a:solidFill>
              </a:endParaRPr>
            </a:p>
          </p:txBody>
        </p:sp>
        <p:sp>
          <p:nvSpPr>
            <p:cNvPr id="16" name="TextBox 15"/>
            <p:cNvSpPr txBox="1"/>
            <p:nvPr/>
          </p:nvSpPr>
          <p:spPr>
            <a:xfrm rot="1446535">
              <a:off x="2945054" y="1991840"/>
              <a:ext cx="1272987" cy="369332"/>
            </a:xfrm>
            <a:prstGeom prst="rect">
              <a:avLst/>
            </a:prstGeom>
            <a:noFill/>
          </p:spPr>
          <p:txBody>
            <a:bodyPr wrap="square" rtlCol="0">
              <a:spAutoFit/>
            </a:bodyPr>
            <a:lstStyle/>
            <a:p>
              <a:pPr algn="ctr"/>
              <a:r>
                <a:rPr lang="en-US" dirty="0" smtClean="0">
                  <a:solidFill>
                    <a:srgbClr val="FF0000"/>
                  </a:solidFill>
                </a:rPr>
                <a:t>Distribute</a:t>
              </a:r>
              <a:endParaRPr lang="en-US" dirty="0">
                <a:solidFill>
                  <a:srgbClr val="FF0000"/>
                </a:solidFill>
              </a:endParaRPr>
            </a:p>
          </p:txBody>
        </p:sp>
        <p:sp>
          <p:nvSpPr>
            <p:cNvPr id="17" name="TextBox 16"/>
            <p:cNvSpPr txBox="1"/>
            <p:nvPr/>
          </p:nvSpPr>
          <p:spPr>
            <a:xfrm rot="1514412">
              <a:off x="3850754" y="2490099"/>
              <a:ext cx="1703294" cy="369332"/>
            </a:xfrm>
            <a:prstGeom prst="rect">
              <a:avLst/>
            </a:prstGeom>
            <a:noFill/>
          </p:spPr>
          <p:txBody>
            <a:bodyPr wrap="square" rtlCol="0">
              <a:spAutoFit/>
            </a:bodyPr>
            <a:lstStyle/>
            <a:p>
              <a:pPr algn="ctr"/>
              <a:r>
                <a:rPr lang="en-US" dirty="0" smtClean="0">
                  <a:solidFill>
                    <a:schemeClr val="accent1">
                      <a:lumMod val="60000"/>
                      <a:lumOff val="40000"/>
                    </a:schemeClr>
                  </a:solidFill>
                </a:rPr>
                <a:t>Purchase</a:t>
              </a:r>
              <a:endParaRPr lang="en-US" dirty="0">
                <a:solidFill>
                  <a:schemeClr val="accent1">
                    <a:lumMod val="60000"/>
                    <a:lumOff val="40000"/>
                  </a:schemeClr>
                </a:solidFill>
              </a:endParaRPr>
            </a:p>
          </p:txBody>
        </p:sp>
        <p:sp>
          <p:nvSpPr>
            <p:cNvPr id="18" name="TextBox 17"/>
            <p:cNvSpPr txBox="1"/>
            <p:nvPr/>
          </p:nvSpPr>
          <p:spPr>
            <a:xfrm rot="1366048">
              <a:off x="5244482" y="3062058"/>
              <a:ext cx="1272987" cy="369332"/>
            </a:xfrm>
            <a:prstGeom prst="rect">
              <a:avLst/>
            </a:prstGeom>
            <a:noFill/>
          </p:spPr>
          <p:txBody>
            <a:bodyPr wrap="square" rtlCol="0">
              <a:spAutoFit/>
            </a:bodyPr>
            <a:lstStyle/>
            <a:p>
              <a:pPr algn="ctr"/>
              <a:r>
                <a:rPr lang="en-US" dirty="0" smtClean="0">
                  <a:solidFill>
                    <a:srgbClr val="FF0000"/>
                  </a:solidFill>
                </a:rPr>
                <a:t>Consume</a:t>
              </a:r>
              <a:endParaRPr lang="en-US" dirty="0">
                <a:solidFill>
                  <a:srgbClr val="FF0000"/>
                </a:solidFill>
              </a:endParaRPr>
            </a:p>
          </p:txBody>
        </p:sp>
        <p:sp>
          <p:nvSpPr>
            <p:cNvPr id="19" name="TextBox 18"/>
            <p:cNvSpPr txBox="1"/>
            <p:nvPr/>
          </p:nvSpPr>
          <p:spPr>
            <a:xfrm rot="1331738">
              <a:off x="6136256" y="3532315"/>
              <a:ext cx="1703294" cy="369332"/>
            </a:xfrm>
            <a:prstGeom prst="rect">
              <a:avLst/>
            </a:prstGeom>
            <a:noFill/>
          </p:spPr>
          <p:txBody>
            <a:bodyPr wrap="square" rtlCol="0">
              <a:spAutoFit/>
            </a:bodyPr>
            <a:lstStyle/>
            <a:p>
              <a:pPr algn="ctr"/>
              <a:r>
                <a:rPr lang="en-US" dirty="0" smtClean="0">
                  <a:solidFill>
                    <a:schemeClr val="accent1">
                      <a:lumMod val="60000"/>
                      <a:lumOff val="40000"/>
                    </a:schemeClr>
                  </a:solidFill>
                </a:rPr>
                <a:t>Collection</a:t>
              </a:r>
              <a:endParaRPr lang="en-US" dirty="0">
                <a:solidFill>
                  <a:schemeClr val="accent1">
                    <a:lumMod val="60000"/>
                    <a:lumOff val="40000"/>
                  </a:schemeClr>
                </a:solidFill>
              </a:endParaRPr>
            </a:p>
          </p:txBody>
        </p:sp>
        <p:sp>
          <p:nvSpPr>
            <p:cNvPr id="20" name="TextBox 19"/>
            <p:cNvSpPr txBox="1"/>
            <p:nvPr/>
          </p:nvSpPr>
          <p:spPr>
            <a:xfrm rot="1443199">
              <a:off x="7374193" y="4008089"/>
              <a:ext cx="1362635" cy="369332"/>
            </a:xfrm>
            <a:prstGeom prst="rect">
              <a:avLst/>
            </a:prstGeom>
            <a:noFill/>
          </p:spPr>
          <p:txBody>
            <a:bodyPr wrap="square" rtlCol="0">
              <a:spAutoFit/>
            </a:bodyPr>
            <a:lstStyle/>
            <a:p>
              <a:pPr algn="ctr"/>
              <a:r>
                <a:rPr lang="en-US" dirty="0" smtClean="0">
                  <a:solidFill>
                    <a:srgbClr val="FF0000"/>
                  </a:solidFill>
                </a:rPr>
                <a:t>Process</a:t>
              </a:r>
              <a:endParaRPr lang="en-US" dirty="0">
                <a:solidFill>
                  <a:srgbClr val="FF0000"/>
                </a:solidFill>
              </a:endParaRPr>
            </a:p>
          </p:txBody>
        </p:sp>
        <p:sp>
          <p:nvSpPr>
            <p:cNvPr id="21" name="Notched Right Arrow 20"/>
            <p:cNvSpPr/>
            <p:nvPr/>
          </p:nvSpPr>
          <p:spPr>
            <a:xfrm rot="1480282">
              <a:off x="8260598" y="3788358"/>
              <a:ext cx="1639452" cy="1802836"/>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rot="1501416">
              <a:off x="9310316" y="4953855"/>
              <a:ext cx="2061883" cy="523220"/>
            </a:xfrm>
            <a:prstGeom prst="rect">
              <a:avLst/>
            </a:prstGeom>
            <a:noFill/>
          </p:spPr>
          <p:txBody>
            <a:bodyPr wrap="square" rtlCol="0">
              <a:spAutoFit/>
            </a:bodyPr>
            <a:lstStyle/>
            <a:p>
              <a:pPr algn="ctr"/>
              <a:r>
                <a:rPr lang="en-US" sz="1400" dirty="0" smtClean="0">
                  <a:solidFill>
                    <a:srgbClr val="FF0000"/>
                  </a:solidFill>
                </a:rPr>
                <a:t>Re-</a:t>
              </a:r>
            </a:p>
            <a:p>
              <a:pPr algn="ctr"/>
              <a:r>
                <a:rPr lang="en-US" sz="1400" dirty="0" smtClean="0">
                  <a:solidFill>
                    <a:srgbClr val="FF0000"/>
                  </a:solidFill>
                </a:rPr>
                <a:t>manufacture</a:t>
              </a:r>
              <a:endParaRPr lang="en-US" sz="1400" dirty="0">
                <a:solidFill>
                  <a:srgbClr val="FF0000"/>
                </a:solidFill>
              </a:endParaRPr>
            </a:p>
          </p:txBody>
        </p:sp>
        <p:sp>
          <p:nvSpPr>
            <p:cNvPr id="25" name="TextBox 24"/>
            <p:cNvSpPr txBox="1"/>
            <p:nvPr/>
          </p:nvSpPr>
          <p:spPr>
            <a:xfrm rot="1485545">
              <a:off x="8631911" y="4571252"/>
              <a:ext cx="1260441" cy="369332"/>
            </a:xfrm>
            <a:prstGeom prst="rect">
              <a:avLst/>
            </a:prstGeom>
            <a:noFill/>
          </p:spPr>
          <p:txBody>
            <a:bodyPr wrap="square" rtlCol="0">
              <a:spAutoFit/>
            </a:bodyPr>
            <a:lstStyle/>
            <a:p>
              <a:pPr algn="ctr"/>
              <a:r>
                <a:rPr lang="en-US" dirty="0" smtClean="0">
                  <a:solidFill>
                    <a:schemeClr val="accent1">
                      <a:lumMod val="60000"/>
                      <a:lumOff val="40000"/>
                    </a:schemeClr>
                  </a:solidFill>
                </a:rPr>
                <a:t>Distribute</a:t>
              </a:r>
              <a:endParaRPr lang="en-US" dirty="0">
                <a:solidFill>
                  <a:schemeClr val="accent1">
                    <a:lumMod val="60000"/>
                    <a:lumOff val="40000"/>
                  </a:schemeClr>
                </a:solidFill>
              </a:endParaRPr>
            </a:p>
          </p:txBody>
        </p:sp>
        <p:sp>
          <p:nvSpPr>
            <p:cNvPr id="31" name="Curved Left Arrow 30"/>
            <p:cNvSpPr/>
            <p:nvPr/>
          </p:nvSpPr>
          <p:spPr>
            <a:xfrm rot="18396068" flipV="1">
              <a:off x="6568062" y="1226913"/>
              <a:ext cx="832316" cy="2138730"/>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32" name="TextBox 31"/>
            <p:cNvSpPr txBox="1"/>
            <p:nvPr/>
          </p:nvSpPr>
          <p:spPr>
            <a:xfrm>
              <a:off x="6169606" y="2094004"/>
              <a:ext cx="1260441" cy="369332"/>
            </a:xfrm>
            <a:prstGeom prst="rect">
              <a:avLst/>
            </a:prstGeom>
            <a:noFill/>
          </p:spPr>
          <p:txBody>
            <a:bodyPr wrap="square" rtlCol="0">
              <a:spAutoFit/>
            </a:bodyPr>
            <a:lstStyle/>
            <a:p>
              <a:pPr algn="ctr"/>
              <a:r>
                <a:rPr lang="en-US" dirty="0" smtClean="0">
                  <a:solidFill>
                    <a:srgbClr val="FF0000"/>
                  </a:solidFill>
                </a:rPr>
                <a:t>Reuse</a:t>
              </a:r>
              <a:endParaRPr lang="en-US" dirty="0">
                <a:solidFill>
                  <a:srgbClr val="FF0000"/>
                </a:solidFill>
              </a:endParaRPr>
            </a:p>
          </p:txBody>
        </p:sp>
        <p:sp>
          <p:nvSpPr>
            <p:cNvPr id="38" name="Bent Arrow 37"/>
            <p:cNvSpPr/>
            <p:nvPr/>
          </p:nvSpPr>
          <p:spPr>
            <a:xfrm rot="1672747" flipH="1">
              <a:off x="4093883" y="537882"/>
              <a:ext cx="851647" cy="1090706"/>
            </a:xfrm>
            <a:prstGeom prst="ben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39" name="TextBox 38"/>
            <p:cNvSpPr txBox="1"/>
            <p:nvPr/>
          </p:nvSpPr>
          <p:spPr>
            <a:xfrm>
              <a:off x="3303890" y="692522"/>
              <a:ext cx="1626699" cy="646331"/>
            </a:xfrm>
            <a:prstGeom prst="rect">
              <a:avLst/>
            </a:prstGeom>
            <a:noFill/>
          </p:spPr>
          <p:txBody>
            <a:bodyPr wrap="square" rtlCol="0">
              <a:spAutoFit/>
            </a:bodyPr>
            <a:lstStyle/>
            <a:p>
              <a:pPr algn="ctr"/>
              <a:r>
                <a:rPr lang="en-US" dirty="0" smtClean="0">
                  <a:solidFill>
                    <a:srgbClr val="FF0000"/>
                  </a:solidFill>
                </a:rPr>
                <a:t>Waste Prevention</a:t>
              </a:r>
              <a:endParaRPr lang="en-US" dirty="0">
                <a:solidFill>
                  <a:srgbClr val="FF0000"/>
                </a:solidFill>
              </a:endParaRPr>
            </a:p>
          </p:txBody>
        </p:sp>
        <p:sp>
          <p:nvSpPr>
            <p:cNvPr id="40" name="Down Arrow 39"/>
            <p:cNvSpPr/>
            <p:nvPr/>
          </p:nvSpPr>
          <p:spPr>
            <a:xfrm rot="6936350">
              <a:off x="2136588" y="1583766"/>
              <a:ext cx="552823" cy="2540000"/>
            </a:xfrm>
            <a:prstGeom prst="down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Down Arrow 40"/>
            <p:cNvSpPr/>
            <p:nvPr/>
          </p:nvSpPr>
          <p:spPr>
            <a:xfrm rot="17723343">
              <a:off x="6726516" y="3723340"/>
              <a:ext cx="552823" cy="2540000"/>
            </a:xfrm>
            <a:prstGeom prst="down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Box 41"/>
            <p:cNvSpPr txBox="1"/>
            <p:nvPr/>
          </p:nvSpPr>
          <p:spPr>
            <a:xfrm rot="1514412">
              <a:off x="1672332" y="2702265"/>
              <a:ext cx="1703294" cy="369332"/>
            </a:xfrm>
            <a:prstGeom prst="rect">
              <a:avLst/>
            </a:prstGeom>
            <a:noFill/>
          </p:spPr>
          <p:txBody>
            <a:bodyPr wrap="square" rtlCol="0">
              <a:spAutoFit/>
            </a:bodyPr>
            <a:lstStyle/>
            <a:p>
              <a:pPr algn="ctr"/>
              <a:r>
                <a:rPr lang="en-US" dirty="0" smtClean="0">
                  <a:solidFill>
                    <a:schemeClr val="accent1">
                      <a:lumMod val="60000"/>
                      <a:lumOff val="40000"/>
                    </a:schemeClr>
                  </a:solidFill>
                </a:rPr>
                <a:t>upstream</a:t>
              </a:r>
              <a:endParaRPr lang="en-US" dirty="0">
                <a:solidFill>
                  <a:schemeClr val="accent1">
                    <a:lumMod val="60000"/>
                    <a:lumOff val="40000"/>
                  </a:schemeClr>
                </a:solidFill>
              </a:endParaRPr>
            </a:p>
          </p:txBody>
        </p:sp>
        <p:sp>
          <p:nvSpPr>
            <p:cNvPr id="43" name="TextBox 42"/>
            <p:cNvSpPr txBox="1"/>
            <p:nvPr/>
          </p:nvSpPr>
          <p:spPr>
            <a:xfrm rot="1514412">
              <a:off x="6187554" y="4797015"/>
              <a:ext cx="1703294" cy="369332"/>
            </a:xfrm>
            <a:prstGeom prst="rect">
              <a:avLst/>
            </a:prstGeom>
            <a:noFill/>
          </p:spPr>
          <p:txBody>
            <a:bodyPr wrap="square" rtlCol="0">
              <a:spAutoFit/>
            </a:bodyPr>
            <a:lstStyle/>
            <a:p>
              <a:pPr algn="ctr"/>
              <a:r>
                <a:rPr lang="en-US" dirty="0" smtClean="0">
                  <a:solidFill>
                    <a:schemeClr val="accent1">
                      <a:lumMod val="60000"/>
                      <a:lumOff val="40000"/>
                    </a:schemeClr>
                  </a:solidFill>
                </a:rPr>
                <a:t>downstream</a:t>
              </a:r>
              <a:endParaRPr lang="en-US" dirty="0">
                <a:solidFill>
                  <a:schemeClr val="accent1">
                    <a:lumMod val="60000"/>
                    <a:lumOff val="40000"/>
                  </a:schemeClr>
                </a:solidFill>
              </a:endParaRPr>
            </a:p>
          </p:txBody>
        </p:sp>
      </p:grpSp>
      <p:grpSp>
        <p:nvGrpSpPr>
          <p:cNvPr id="49" name="Group 48"/>
          <p:cNvGrpSpPr/>
          <p:nvPr/>
        </p:nvGrpSpPr>
        <p:grpSpPr>
          <a:xfrm>
            <a:off x="7891930" y="421342"/>
            <a:ext cx="1389530" cy="1180352"/>
            <a:chOff x="776941" y="3735295"/>
            <a:chExt cx="1389530" cy="1180352"/>
          </a:xfrm>
        </p:grpSpPr>
        <p:sp>
          <p:nvSpPr>
            <p:cNvPr id="50" name="Oval 49"/>
            <p:cNvSpPr/>
            <p:nvPr/>
          </p:nvSpPr>
          <p:spPr>
            <a:xfrm>
              <a:off x="851647" y="3735295"/>
              <a:ext cx="1210235" cy="118035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TextBox 50"/>
            <p:cNvSpPr txBox="1"/>
            <p:nvPr/>
          </p:nvSpPr>
          <p:spPr>
            <a:xfrm>
              <a:off x="776941" y="3839882"/>
              <a:ext cx="1389530" cy="646331"/>
            </a:xfrm>
            <a:prstGeom prst="rect">
              <a:avLst/>
            </a:prstGeom>
            <a:noFill/>
          </p:spPr>
          <p:txBody>
            <a:bodyPr wrap="square" rtlCol="0">
              <a:spAutoFit/>
            </a:bodyPr>
            <a:lstStyle/>
            <a:p>
              <a:pPr algn="ctr"/>
              <a:endParaRPr lang="en-US" dirty="0" smtClean="0">
                <a:solidFill>
                  <a:srgbClr val="FF0000"/>
                </a:solidFill>
              </a:endParaRPr>
            </a:p>
            <a:p>
              <a:pPr algn="ctr"/>
              <a:r>
                <a:rPr lang="en-US" dirty="0" smtClean="0">
                  <a:solidFill>
                    <a:srgbClr val="FF0000"/>
                  </a:solidFill>
                </a:rPr>
                <a:t>Jobs</a:t>
              </a:r>
              <a:endParaRPr lang="en-US" dirty="0">
                <a:solidFill>
                  <a:srgbClr val="FF0000"/>
                </a:solidFill>
              </a:endParaRPr>
            </a:p>
          </p:txBody>
        </p:sp>
      </p:grpSp>
      <p:grpSp>
        <p:nvGrpSpPr>
          <p:cNvPr id="53" name="Group 52"/>
          <p:cNvGrpSpPr/>
          <p:nvPr/>
        </p:nvGrpSpPr>
        <p:grpSpPr>
          <a:xfrm>
            <a:off x="10255624" y="1168400"/>
            <a:ext cx="1404469" cy="1317812"/>
            <a:chOff x="3977342" y="4467412"/>
            <a:chExt cx="1404469" cy="1317812"/>
          </a:xfrm>
        </p:grpSpPr>
        <p:sp>
          <p:nvSpPr>
            <p:cNvPr id="54" name="Oval 53"/>
            <p:cNvSpPr/>
            <p:nvPr/>
          </p:nvSpPr>
          <p:spPr>
            <a:xfrm>
              <a:off x="3977342" y="4467412"/>
              <a:ext cx="1371599" cy="13178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TextBox 54"/>
            <p:cNvSpPr txBox="1"/>
            <p:nvPr/>
          </p:nvSpPr>
          <p:spPr>
            <a:xfrm>
              <a:off x="3992281" y="4673600"/>
              <a:ext cx="1389530" cy="830997"/>
            </a:xfrm>
            <a:prstGeom prst="rect">
              <a:avLst/>
            </a:prstGeom>
            <a:noFill/>
          </p:spPr>
          <p:txBody>
            <a:bodyPr wrap="square" rtlCol="0">
              <a:spAutoFit/>
            </a:bodyPr>
            <a:lstStyle/>
            <a:p>
              <a:pPr algn="ctr"/>
              <a:r>
                <a:rPr lang="en-US" sz="1600" dirty="0" smtClean="0">
                  <a:solidFill>
                    <a:srgbClr val="FF0000"/>
                  </a:solidFill>
                </a:rPr>
                <a:t>Green Building Standards</a:t>
              </a:r>
              <a:endParaRPr lang="en-US" sz="1600" dirty="0">
                <a:solidFill>
                  <a:srgbClr val="FF0000"/>
                </a:solidFill>
              </a:endParaRPr>
            </a:p>
          </p:txBody>
        </p:sp>
      </p:grpSp>
      <p:sp>
        <p:nvSpPr>
          <p:cNvPr id="47" name="Rectangle 46"/>
          <p:cNvSpPr/>
          <p:nvPr/>
        </p:nvSpPr>
        <p:spPr>
          <a:xfrm>
            <a:off x="5545438" y="674452"/>
            <a:ext cx="1340181" cy="369332"/>
          </a:xfrm>
          <a:prstGeom prst="rect">
            <a:avLst/>
          </a:prstGeom>
        </p:spPr>
        <p:txBody>
          <a:bodyPr wrap="none">
            <a:spAutoFit/>
          </a:bodyPr>
          <a:lstStyle/>
          <a:p>
            <a:r>
              <a:rPr lang="en-US" dirty="0" err="1" smtClean="0">
                <a:solidFill>
                  <a:srgbClr val="FF0000"/>
                </a:solidFill>
              </a:rPr>
              <a:t>egulations</a:t>
            </a:r>
            <a:r>
              <a:rPr lang="en-US" dirty="0" smtClean="0">
                <a:solidFill>
                  <a:srgbClr val="FF0000"/>
                </a:solidFill>
              </a:rPr>
              <a:t> </a:t>
            </a:r>
            <a:endParaRPr lang="en-US" dirty="0"/>
          </a:p>
        </p:txBody>
      </p:sp>
      <p:grpSp>
        <p:nvGrpSpPr>
          <p:cNvPr id="56" name="Group 55"/>
          <p:cNvGrpSpPr/>
          <p:nvPr/>
        </p:nvGrpSpPr>
        <p:grpSpPr>
          <a:xfrm>
            <a:off x="5534212" y="254001"/>
            <a:ext cx="1389530" cy="1201269"/>
            <a:chOff x="776941" y="3714378"/>
            <a:chExt cx="1389530" cy="1201269"/>
          </a:xfrm>
        </p:grpSpPr>
        <p:sp>
          <p:nvSpPr>
            <p:cNvPr id="57" name="Oval 56"/>
            <p:cNvSpPr/>
            <p:nvPr/>
          </p:nvSpPr>
          <p:spPr>
            <a:xfrm>
              <a:off x="851647" y="3735295"/>
              <a:ext cx="1210235" cy="118035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TextBox 57"/>
            <p:cNvSpPr txBox="1"/>
            <p:nvPr/>
          </p:nvSpPr>
          <p:spPr>
            <a:xfrm>
              <a:off x="776941" y="3714378"/>
              <a:ext cx="1389530" cy="923330"/>
            </a:xfrm>
            <a:prstGeom prst="rect">
              <a:avLst/>
            </a:prstGeom>
            <a:noFill/>
          </p:spPr>
          <p:txBody>
            <a:bodyPr wrap="square" rtlCol="0">
              <a:spAutoFit/>
            </a:bodyPr>
            <a:lstStyle/>
            <a:p>
              <a:pPr algn="ctr"/>
              <a:endParaRPr lang="en-US" dirty="0" smtClean="0">
                <a:solidFill>
                  <a:srgbClr val="FF0000"/>
                </a:solidFill>
              </a:endParaRPr>
            </a:p>
            <a:p>
              <a:pPr algn="ctr"/>
              <a:r>
                <a:rPr lang="en-US" dirty="0" smtClean="0">
                  <a:solidFill>
                    <a:srgbClr val="FF0000"/>
                  </a:solidFill>
                </a:rPr>
                <a:t>Air Pollution</a:t>
              </a:r>
              <a:endParaRPr lang="en-US" dirty="0">
                <a:solidFill>
                  <a:srgbClr val="FF0000"/>
                </a:solidFill>
              </a:endParaRPr>
            </a:p>
          </p:txBody>
        </p:sp>
      </p:grpSp>
      <p:grpSp>
        <p:nvGrpSpPr>
          <p:cNvPr id="59" name="Group 58"/>
          <p:cNvGrpSpPr/>
          <p:nvPr/>
        </p:nvGrpSpPr>
        <p:grpSpPr>
          <a:xfrm>
            <a:off x="215154" y="5130801"/>
            <a:ext cx="1389530" cy="1180352"/>
            <a:chOff x="776941" y="3735295"/>
            <a:chExt cx="1389530" cy="1180352"/>
          </a:xfrm>
        </p:grpSpPr>
        <p:sp>
          <p:nvSpPr>
            <p:cNvPr id="60" name="Oval 59"/>
            <p:cNvSpPr/>
            <p:nvPr/>
          </p:nvSpPr>
          <p:spPr>
            <a:xfrm>
              <a:off x="851647" y="3735295"/>
              <a:ext cx="1210235" cy="118035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TextBox 60"/>
            <p:cNvSpPr txBox="1"/>
            <p:nvPr/>
          </p:nvSpPr>
          <p:spPr>
            <a:xfrm>
              <a:off x="776941" y="3974351"/>
              <a:ext cx="1389530" cy="646331"/>
            </a:xfrm>
            <a:prstGeom prst="rect">
              <a:avLst/>
            </a:prstGeom>
            <a:noFill/>
          </p:spPr>
          <p:txBody>
            <a:bodyPr wrap="square" rtlCol="0">
              <a:spAutoFit/>
            </a:bodyPr>
            <a:lstStyle/>
            <a:p>
              <a:pPr algn="ctr"/>
              <a:r>
                <a:rPr lang="en-US" dirty="0" smtClean="0">
                  <a:solidFill>
                    <a:srgbClr val="FF0000"/>
                  </a:solidFill>
                </a:rPr>
                <a:t>Water Pollution</a:t>
              </a:r>
            </a:p>
          </p:txBody>
        </p:sp>
      </p:grpSp>
      <p:grpSp>
        <p:nvGrpSpPr>
          <p:cNvPr id="64" name="Group 63"/>
          <p:cNvGrpSpPr/>
          <p:nvPr/>
        </p:nvGrpSpPr>
        <p:grpSpPr>
          <a:xfrm>
            <a:off x="8343152" y="1915459"/>
            <a:ext cx="1389530" cy="1317812"/>
            <a:chOff x="3977340" y="4467412"/>
            <a:chExt cx="1389530" cy="1317812"/>
          </a:xfrm>
        </p:grpSpPr>
        <p:sp>
          <p:nvSpPr>
            <p:cNvPr id="65" name="Oval 64"/>
            <p:cNvSpPr/>
            <p:nvPr/>
          </p:nvSpPr>
          <p:spPr>
            <a:xfrm>
              <a:off x="3977342" y="4467412"/>
              <a:ext cx="1371599" cy="13178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TextBox 65"/>
            <p:cNvSpPr txBox="1"/>
            <p:nvPr/>
          </p:nvSpPr>
          <p:spPr>
            <a:xfrm>
              <a:off x="3977340" y="4828991"/>
              <a:ext cx="1389530" cy="584776"/>
            </a:xfrm>
            <a:prstGeom prst="rect">
              <a:avLst/>
            </a:prstGeom>
            <a:noFill/>
          </p:spPr>
          <p:txBody>
            <a:bodyPr wrap="square" rtlCol="0">
              <a:spAutoFit/>
            </a:bodyPr>
            <a:lstStyle/>
            <a:p>
              <a:pPr algn="ctr"/>
              <a:r>
                <a:rPr lang="en-US" sz="1600" dirty="0" smtClean="0">
                  <a:solidFill>
                    <a:srgbClr val="FF0000"/>
                  </a:solidFill>
                </a:rPr>
                <a:t>Energy Efficiency</a:t>
              </a:r>
              <a:endParaRPr lang="en-US" sz="1600" dirty="0">
                <a:solidFill>
                  <a:srgbClr val="FF0000"/>
                </a:solidFill>
              </a:endParaRPr>
            </a:p>
          </p:txBody>
        </p:sp>
      </p:gr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 xmlns:a="http://schemas.openxmlformats.org/drawingml/2006/main"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a="http://schemas.openxmlformats.org/drawingml/2006/main"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Quotable</Template>
  <TotalTime>931</TotalTime>
  <Words>1668</Words>
  <Application>Microsoft Macintosh PowerPoint</Application>
  <PresentationFormat>Custom</PresentationFormat>
  <Paragraphs>152</Paragraphs>
  <Slides>11</Slides>
  <Notes>11</Notes>
  <HiddenSlides>0</HiddenSlides>
  <MMClips>0</MMClips>
  <ScaleCrop>false</ScaleCrop>
  <HeadingPairs>
    <vt:vector size="4" baseType="variant">
      <vt:variant>
        <vt:lpstr>Design Template</vt:lpstr>
      </vt:variant>
      <vt:variant>
        <vt:i4>1</vt:i4>
      </vt:variant>
      <vt:variant>
        <vt:lpstr>Slide Titles</vt:lpstr>
      </vt:variant>
      <vt:variant>
        <vt:i4>11</vt:i4>
      </vt:variant>
    </vt:vector>
  </HeadingPairs>
  <TitlesOfParts>
    <vt:vector size="12" baseType="lpstr">
      <vt:lpstr>Quotable</vt:lpstr>
      <vt:lpstr>Recyclers Guide to Understanding SMM Part I: What do NRC Members currently do with SMM? </vt:lpstr>
      <vt:lpstr>Slide 2</vt:lpstr>
      <vt:lpstr>Slide 3</vt:lpstr>
      <vt:lpstr>Slide 4</vt:lpstr>
      <vt:lpstr>But many things outside our control effect our ability to be successful recyclers....</vt:lpstr>
      <vt:lpstr>Just when we think we have it figured out...</vt:lpstr>
      <vt:lpstr>More examples of challenges ....</vt:lpstr>
      <vt:lpstr>What are the opportunities through SMM?</vt:lpstr>
      <vt:lpstr>Slide 9</vt:lpstr>
      <vt:lpstr>Slide 10</vt:lpstr>
      <vt:lpstr>Thank you!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Julie Rhodes</cp:lastModifiedBy>
  <cp:revision>11</cp:revision>
  <dcterms:created xsi:type="dcterms:W3CDTF">2015-02-18T18:54:39Z</dcterms:created>
  <dcterms:modified xsi:type="dcterms:W3CDTF">2015-02-18T18:58:21Z</dcterms:modified>
</cp:coreProperties>
</file>