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48" r:id="rId4"/>
  </p:sldMasterIdLst>
  <p:notesMasterIdLst>
    <p:notesMasterId r:id="rId31"/>
  </p:notesMasterIdLst>
  <p:handoutMasterIdLst>
    <p:handoutMasterId r:id="rId32"/>
  </p:handoutMasterIdLst>
  <p:sldIdLst>
    <p:sldId id="546" r:id="rId5"/>
    <p:sldId id="821" r:id="rId6"/>
    <p:sldId id="839" r:id="rId7"/>
    <p:sldId id="848" r:id="rId8"/>
    <p:sldId id="840" r:id="rId9"/>
    <p:sldId id="842" r:id="rId10"/>
    <p:sldId id="790" r:id="rId11"/>
    <p:sldId id="798" r:id="rId12"/>
    <p:sldId id="794" r:id="rId13"/>
    <p:sldId id="795" r:id="rId14"/>
    <p:sldId id="797" r:id="rId15"/>
    <p:sldId id="768" r:id="rId16"/>
    <p:sldId id="769" r:id="rId17"/>
    <p:sldId id="770" r:id="rId18"/>
    <p:sldId id="771" r:id="rId19"/>
    <p:sldId id="843" r:id="rId20"/>
    <p:sldId id="844" r:id="rId21"/>
    <p:sldId id="837" r:id="rId22"/>
    <p:sldId id="799" r:id="rId23"/>
    <p:sldId id="801" r:id="rId24"/>
    <p:sldId id="845" r:id="rId25"/>
    <p:sldId id="846" r:id="rId26"/>
    <p:sldId id="847" r:id="rId27"/>
    <p:sldId id="849" r:id="rId28"/>
    <p:sldId id="838" r:id="rId29"/>
    <p:sldId id="819" r:id="rId30"/>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3200" kern="1200">
        <a:solidFill>
          <a:schemeClr val="tx1"/>
        </a:solidFill>
        <a:latin typeface="Times New Roman" charset="0"/>
        <a:ea typeface="ＭＳ Ｐゴシック" charset="-128"/>
        <a:cs typeface="+mn-cs"/>
      </a:defRPr>
    </a:lvl5pPr>
    <a:lvl6pPr marL="2286000" algn="l" defTabSz="914400" rtl="0" eaLnBrk="1" latinLnBrk="0" hangingPunct="1">
      <a:defRPr sz="3200" kern="1200">
        <a:solidFill>
          <a:schemeClr val="tx1"/>
        </a:solidFill>
        <a:latin typeface="Times New Roman" charset="0"/>
        <a:ea typeface="ＭＳ Ｐゴシック" charset="-128"/>
        <a:cs typeface="+mn-cs"/>
      </a:defRPr>
    </a:lvl6pPr>
    <a:lvl7pPr marL="2743200" algn="l" defTabSz="914400" rtl="0" eaLnBrk="1" latinLnBrk="0" hangingPunct="1">
      <a:defRPr sz="3200" kern="1200">
        <a:solidFill>
          <a:schemeClr val="tx1"/>
        </a:solidFill>
        <a:latin typeface="Times New Roman" charset="0"/>
        <a:ea typeface="ＭＳ Ｐゴシック" charset="-128"/>
        <a:cs typeface="+mn-cs"/>
      </a:defRPr>
    </a:lvl7pPr>
    <a:lvl8pPr marL="3200400" algn="l" defTabSz="914400" rtl="0" eaLnBrk="1" latinLnBrk="0" hangingPunct="1">
      <a:defRPr sz="3200" kern="1200">
        <a:solidFill>
          <a:schemeClr val="tx1"/>
        </a:solidFill>
        <a:latin typeface="Times New Roman" charset="0"/>
        <a:ea typeface="ＭＳ Ｐゴシック" charset="-128"/>
        <a:cs typeface="+mn-cs"/>
      </a:defRPr>
    </a:lvl8pPr>
    <a:lvl9pPr marL="3657600" algn="l" defTabSz="914400" rtl="0" eaLnBrk="1" latinLnBrk="0" hangingPunct="1">
      <a:defRPr sz="3200" kern="1200">
        <a:solidFill>
          <a:schemeClr val="tx1"/>
        </a:solidFill>
        <a:latin typeface="Times New Roman"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Grabham" initials="c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006600"/>
    <a:srgbClr val="00682F"/>
    <a:srgbClr val="C0C507"/>
    <a:srgbClr val="960000"/>
    <a:srgbClr val="3E723E"/>
    <a:srgbClr val="0082B0"/>
    <a:srgbClr val="0F730F"/>
    <a:srgbClr val="0075BA"/>
    <a:srgbClr val="F51C0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63636" autoAdjust="0"/>
  </p:normalViewPr>
  <p:slideViewPr>
    <p:cSldViewPr>
      <p:cViewPr varScale="1">
        <p:scale>
          <a:sx n="68" d="100"/>
          <a:sy n="68" d="100"/>
        </p:scale>
        <p:origin x="-1224" y="-90"/>
      </p:cViewPr>
      <p:guideLst>
        <p:guide orient="horz" pos="2160"/>
        <p:guide pos="2880"/>
      </p:guideLst>
    </p:cSldViewPr>
  </p:slideViewPr>
  <p:outlineViewPr>
    <p:cViewPr>
      <p:scale>
        <a:sx n="33" d="100"/>
        <a:sy n="33" d="100"/>
      </p:scale>
      <p:origin x="258" y="4713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5" d="100"/>
          <a:sy n="105" d="100"/>
        </p:scale>
        <p:origin x="-1830" y="-7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1"/>
            <a:ext cx="4056416" cy="344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7289">
              <a:defRPr sz="1200">
                <a:cs typeface="ＭＳ Ｐゴシック" charset="-128"/>
              </a:defRPr>
            </a:lvl1pPr>
          </a:lstStyle>
          <a:p>
            <a:pPr>
              <a:defRPr/>
            </a:pPr>
            <a:endParaRPr lang="en-US" dirty="0"/>
          </a:p>
        </p:txBody>
      </p:sp>
      <p:sp>
        <p:nvSpPr>
          <p:cNvPr id="83971" name="Rectangle 3"/>
          <p:cNvSpPr>
            <a:spLocks noGrp="1" noChangeArrowheads="1"/>
          </p:cNvSpPr>
          <p:nvPr>
            <p:ph type="dt" sz="quarter" idx="1"/>
          </p:nvPr>
        </p:nvSpPr>
        <p:spPr bwMode="auto">
          <a:xfrm>
            <a:off x="5274418" y="1"/>
            <a:ext cx="4056415" cy="344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7289">
              <a:defRPr sz="1200">
                <a:cs typeface="ＭＳ Ｐゴシック" charset="-128"/>
              </a:defRPr>
            </a:lvl1pPr>
          </a:lstStyle>
          <a:p>
            <a:pPr>
              <a:defRPr/>
            </a:pPr>
            <a:endParaRPr lang="en-US" dirty="0"/>
          </a:p>
        </p:txBody>
      </p:sp>
      <p:sp>
        <p:nvSpPr>
          <p:cNvPr id="83972" name="Rectangle 4"/>
          <p:cNvSpPr>
            <a:spLocks noGrp="1" noChangeArrowheads="1"/>
          </p:cNvSpPr>
          <p:nvPr>
            <p:ph type="ftr" sz="quarter" idx="2"/>
          </p:nvPr>
        </p:nvSpPr>
        <p:spPr bwMode="auto">
          <a:xfrm>
            <a:off x="1" y="6675304"/>
            <a:ext cx="4056416" cy="344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7289">
              <a:defRPr sz="1200">
                <a:cs typeface="ＭＳ Ｐゴシック" charset="-128"/>
              </a:defRPr>
            </a:lvl1pPr>
          </a:lstStyle>
          <a:p>
            <a:pPr>
              <a:defRPr/>
            </a:pPr>
            <a:endParaRPr lang="en-US" dirty="0"/>
          </a:p>
        </p:txBody>
      </p:sp>
      <p:sp>
        <p:nvSpPr>
          <p:cNvPr id="83973" name="Rectangle 5"/>
          <p:cNvSpPr>
            <a:spLocks noGrp="1" noChangeArrowheads="1"/>
          </p:cNvSpPr>
          <p:nvPr>
            <p:ph type="sldNum" sz="quarter" idx="3"/>
          </p:nvPr>
        </p:nvSpPr>
        <p:spPr bwMode="auto">
          <a:xfrm>
            <a:off x="5274418" y="6675304"/>
            <a:ext cx="4056415" cy="344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7289">
              <a:defRPr sz="1200" smtClean="0"/>
            </a:lvl1pPr>
          </a:lstStyle>
          <a:p>
            <a:pPr>
              <a:defRPr/>
            </a:pPr>
            <a:fld id="{E463A6C8-F59F-493F-8BCE-7D2774A90B8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2"/>
            <a:ext cx="4028440" cy="348403"/>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17411" name="Rectangle 3"/>
          <p:cNvSpPr>
            <a:spLocks noGrp="1" noChangeArrowheads="1"/>
          </p:cNvSpPr>
          <p:nvPr>
            <p:ph type="dt" idx="1"/>
          </p:nvPr>
        </p:nvSpPr>
        <p:spPr bwMode="auto">
          <a:xfrm>
            <a:off x="5267960" y="2"/>
            <a:ext cx="4028440" cy="348403"/>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2913063" y="522288"/>
            <a:ext cx="3482975" cy="26130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239520" y="3309828"/>
            <a:ext cx="6817360" cy="3193694"/>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6677724"/>
            <a:ext cx="4028440" cy="348403"/>
          </a:xfrm>
          <a:prstGeom prst="rect">
            <a:avLst/>
          </a:prstGeom>
          <a:noFill/>
          <a:ln w="9525">
            <a:noFill/>
            <a:miter lim="800000"/>
            <a:headEnd/>
            <a:tailEnd/>
          </a:ln>
          <a:effectLst/>
        </p:spPr>
        <p:txBody>
          <a:bodyPr vert="horz" wrap="square" lIns="92826" tIns="46411" rIns="92826" bIns="46411"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17415" name="Rectangle 7"/>
          <p:cNvSpPr>
            <a:spLocks noGrp="1" noChangeArrowheads="1"/>
          </p:cNvSpPr>
          <p:nvPr>
            <p:ph type="sldNum" sz="quarter" idx="5"/>
          </p:nvPr>
        </p:nvSpPr>
        <p:spPr bwMode="auto">
          <a:xfrm>
            <a:off x="5267960" y="6677724"/>
            <a:ext cx="4028440" cy="348403"/>
          </a:xfrm>
          <a:prstGeom prst="rect">
            <a:avLst/>
          </a:prstGeom>
          <a:noFill/>
          <a:ln w="9525">
            <a:noFill/>
            <a:miter lim="800000"/>
            <a:headEnd/>
            <a:tailEnd/>
          </a:ln>
          <a:effectLst/>
        </p:spPr>
        <p:txBody>
          <a:bodyPr vert="horz" wrap="square" lIns="92826" tIns="46411" rIns="92826" bIns="46411" numCol="1" anchor="b" anchorCtr="0" compatLnSpc="1">
            <a:prstTxWarp prst="textNoShape">
              <a:avLst/>
            </a:prstTxWarp>
          </a:bodyPr>
          <a:lstStyle>
            <a:lvl1pPr algn="r">
              <a:defRPr sz="1200" smtClean="0"/>
            </a:lvl1pPr>
          </a:lstStyle>
          <a:p>
            <a:pPr>
              <a:defRPr/>
            </a:pPr>
            <a:fld id="{6B3D04E4-EE69-4DD0-B3EE-B096BD914A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1050"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latin typeface="Times New Roman" pitchFamily="-65"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3D04E4-EE69-4DD0-B3EE-B096BD914A3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914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914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752600" y="2362200"/>
            <a:ext cx="3429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34000" y="2362200"/>
            <a:ext cx="3429000" cy="3352800"/>
          </a:xfrm>
        </p:spPr>
        <p:txBody>
          <a:bodyPr/>
          <a:lstStyle/>
          <a:p>
            <a:pPr lvl="0"/>
            <a:endParaRPr lang="en-US" noProof="0" dirty="0" smtClean="0"/>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2362200"/>
            <a:ext cx="7010400" cy="3352800"/>
          </a:xfrm>
        </p:spPr>
        <p:txBody>
          <a:bodyPr/>
          <a:lstStyle/>
          <a:p>
            <a:pPr lvl="0"/>
            <a:endParaRPr lang="en-US" noProof="0" dirty="0" smtClean="0"/>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B1FA072B-26AB-4812-890F-F872CC08970E}" type="slidenum">
              <a:rPr lang="en-US" smtClean="0"/>
              <a:pPr/>
              <a:t>‹#›</a:t>
            </a:fld>
            <a:endParaRPr lang="en-US" dirty="0"/>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752600" y="0"/>
            <a:ext cx="7391400" cy="838200"/>
          </a:xfrm>
          <a:prstGeom prst="rect">
            <a:avLst/>
          </a:prstGeom>
          <a:solidFill>
            <a:srgbClr val="008B7F"/>
          </a:solidFill>
          <a:ln w="9525">
            <a:noFill/>
            <a:miter lim="800000"/>
            <a:headEnd/>
            <a:tailEnd/>
          </a:ln>
          <a:effectLst/>
        </p:spPr>
        <p:txBody>
          <a:bodyPr wrap="none" anchor="ctr"/>
          <a:lstStyle/>
          <a:p>
            <a:pPr>
              <a:defRPr/>
            </a:pPr>
            <a:endParaRPr lang="en-US" dirty="0">
              <a:cs typeface="ＭＳ Ｐゴシック" charset="-128"/>
            </a:endParaRPr>
          </a:p>
        </p:txBody>
      </p:sp>
      <p:sp>
        <p:nvSpPr>
          <p:cNvPr id="1027" name="Rectangle 14"/>
          <p:cNvSpPr>
            <a:spLocks noGrp="1" noChangeArrowheads="1"/>
          </p:cNvSpPr>
          <p:nvPr>
            <p:ph type="body" idx="1"/>
          </p:nvPr>
        </p:nvSpPr>
        <p:spPr bwMode="auto">
          <a:xfrm>
            <a:off x="1752600" y="2590800"/>
            <a:ext cx="7391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9" descr="rgbrg"/>
          <p:cNvPicPr>
            <a:picLocks noChangeAspect="1" noChangeArrowheads="1"/>
          </p:cNvPicPr>
          <p:nvPr/>
        </p:nvPicPr>
        <p:blipFill>
          <a:blip r:embed="rId16"/>
          <a:srcRect r="5882" b="35484"/>
          <a:stretch>
            <a:fillRect/>
          </a:stretch>
        </p:blipFill>
        <p:spPr bwMode="auto">
          <a:xfrm>
            <a:off x="457200" y="838200"/>
            <a:ext cx="890588" cy="1371600"/>
          </a:xfrm>
          <a:prstGeom prst="rect">
            <a:avLst/>
          </a:prstGeom>
          <a:noFill/>
          <a:ln w="9525">
            <a:noFill/>
            <a:miter lim="800000"/>
            <a:headEnd/>
            <a:tailEnd/>
          </a:ln>
        </p:spPr>
      </p:pic>
      <p:sp>
        <p:nvSpPr>
          <p:cNvPr id="1029" name="Rectangle 22"/>
          <p:cNvSpPr>
            <a:spLocks noGrp="1" noChangeArrowheads="1"/>
          </p:cNvSpPr>
          <p:nvPr>
            <p:ph type="title"/>
          </p:nvPr>
        </p:nvSpPr>
        <p:spPr bwMode="auto">
          <a:xfrm>
            <a:off x="1752600" y="1447800"/>
            <a:ext cx="739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48" name="Text Box 24"/>
          <p:cNvSpPr txBox="1">
            <a:spLocks noChangeArrowheads="1"/>
          </p:cNvSpPr>
          <p:nvPr/>
        </p:nvSpPr>
        <p:spPr bwMode="auto">
          <a:xfrm>
            <a:off x="1752600" y="192360"/>
            <a:ext cx="7772400" cy="446276"/>
          </a:xfrm>
          <a:prstGeom prst="rect">
            <a:avLst/>
          </a:prstGeom>
          <a:noFill/>
          <a:ln w="9525">
            <a:noFill/>
            <a:miter lim="800000"/>
            <a:headEnd/>
            <a:tailEnd/>
          </a:ln>
          <a:effectLst/>
        </p:spPr>
        <p:txBody>
          <a:bodyPr wrap="square" anchor="ctr">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2300" baseline="0" dirty="0" smtClean="0">
                <a:solidFill>
                  <a:schemeClr val="bg1"/>
                </a:solidFill>
              </a:rPr>
              <a:t>Sustainable Materials Management for Recyclers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tx1"/>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2pPr>
      <a:lvl3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3pPr>
      <a:lvl4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4pPr>
      <a:lvl5pPr algn="l" rtl="0" eaLnBrk="0" fontAlgn="base" hangingPunct="0">
        <a:spcBef>
          <a:spcPct val="0"/>
        </a:spcBef>
        <a:spcAft>
          <a:spcPct val="0"/>
        </a:spcAft>
        <a:defRPr sz="2600" b="1">
          <a:solidFill>
            <a:schemeClr val="tx1"/>
          </a:solidFill>
          <a:latin typeface="Arial" pitchFamily="-65"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2600" b="1">
          <a:solidFill>
            <a:schemeClr val="tx1"/>
          </a:solidFill>
          <a:latin typeface="Arial" pitchFamily="-65" charset="0"/>
        </a:defRPr>
      </a:lvl6pPr>
      <a:lvl7pPr marL="914400" algn="l" rtl="0" eaLnBrk="0" fontAlgn="base" hangingPunct="0">
        <a:spcBef>
          <a:spcPct val="0"/>
        </a:spcBef>
        <a:spcAft>
          <a:spcPct val="0"/>
        </a:spcAft>
        <a:defRPr sz="2600" b="1">
          <a:solidFill>
            <a:schemeClr val="tx1"/>
          </a:solidFill>
          <a:latin typeface="Arial" pitchFamily="-65" charset="0"/>
        </a:defRPr>
      </a:lvl7pPr>
      <a:lvl8pPr marL="1371600" algn="l" rtl="0" eaLnBrk="0" fontAlgn="base" hangingPunct="0">
        <a:spcBef>
          <a:spcPct val="0"/>
        </a:spcBef>
        <a:spcAft>
          <a:spcPct val="0"/>
        </a:spcAft>
        <a:defRPr sz="2600" b="1">
          <a:solidFill>
            <a:schemeClr val="tx1"/>
          </a:solidFill>
          <a:latin typeface="Arial" pitchFamily="-65" charset="0"/>
        </a:defRPr>
      </a:lvl8pPr>
      <a:lvl9pPr marL="1828800" algn="l" rtl="0" eaLnBrk="0" fontAlgn="base" hangingPunct="0">
        <a:spcBef>
          <a:spcPct val="0"/>
        </a:spcBef>
        <a:spcAft>
          <a:spcPct val="0"/>
        </a:spcAft>
        <a:defRPr sz="2600" b="1">
          <a:solidFill>
            <a:schemeClr val="tx1"/>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2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3.jpeg"/><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hyperlink" Target="http://www.deq.state.or.us/lq/sw/wasteprevention/wpstrategy.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allaway.david@deq.state.or.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1219200"/>
            <a:ext cx="7391400" cy="838200"/>
          </a:xfrm>
        </p:spPr>
        <p:txBody>
          <a:bodyPr/>
          <a:lstStyle/>
          <a:p>
            <a:r>
              <a:rPr lang="en-US" sz="2400" dirty="0" smtClean="0"/>
              <a:t>How Recycling Managers Can Best Contribute to Achieving Sustainable Materials Management</a:t>
            </a:r>
            <a:endParaRPr lang="en-US" sz="2400" dirty="0"/>
          </a:p>
        </p:txBody>
      </p:sp>
      <p:sp>
        <p:nvSpPr>
          <p:cNvPr id="5" name="Content Placeholder 4"/>
          <p:cNvSpPr>
            <a:spLocks noGrp="1"/>
          </p:cNvSpPr>
          <p:nvPr>
            <p:ph idx="1"/>
          </p:nvPr>
        </p:nvSpPr>
        <p:spPr>
          <a:xfrm>
            <a:off x="1676400" y="5410200"/>
            <a:ext cx="7467600" cy="1752600"/>
          </a:xfrm>
        </p:spPr>
        <p:txBody>
          <a:bodyPr/>
          <a:lstStyle/>
          <a:p>
            <a:pPr>
              <a:buNone/>
            </a:pPr>
            <a:r>
              <a:rPr lang="en-US" sz="2300" dirty="0" smtClean="0"/>
              <a:t>February 18, 2015</a:t>
            </a:r>
          </a:p>
          <a:p>
            <a:pPr>
              <a:buNone/>
            </a:pPr>
            <a:endParaRPr lang="en-US" sz="2300" dirty="0" smtClean="0"/>
          </a:p>
          <a:p>
            <a:pPr>
              <a:buNone/>
            </a:pPr>
            <a:r>
              <a:rPr lang="en-US" sz="2300" dirty="0" smtClean="0"/>
              <a:t>David Allaway, Oregon Dept. of Environmental Quality</a:t>
            </a:r>
          </a:p>
        </p:txBody>
      </p:sp>
      <p:pic>
        <p:nvPicPr>
          <p:cNvPr id="2" name="Picture 2"/>
          <p:cNvPicPr>
            <a:picLocks noChangeAspect="1" noChangeArrowheads="1"/>
          </p:cNvPicPr>
          <p:nvPr/>
        </p:nvPicPr>
        <p:blipFill>
          <a:blip r:embed="rId3"/>
          <a:srcRect l="39000" t="25313" r="41250" b="56250"/>
          <a:stretch>
            <a:fillRect/>
          </a:stretch>
        </p:blipFill>
        <p:spPr bwMode="auto">
          <a:xfrm>
            <a:off x="2133600" y="2209800"/>
            <a:ext cx="3467506"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srcRect b="6419"/>
          <a:stretch>
            <a:fillRect/>
          </a:stretch>
        </p:blipFill>
        <p:spPr bwMode="auto">
          <a:xfrm>
            <a:off x="1905000" y="1981200"/>
            <a:ext cx="5224424" cy="4513628"/>
          </a:xfrm>
          <a:prstGeom prst="rect">
            <a:avLst/>
          </a:prstGeom>
          <a:noFill/>
        </p:spPr>
      </p:pic>
      <p:sp>
        <p:nvSpPr>
          <p:cNvPr id="622594" name="Rectangle 2"/>
          <p:cNvSpPr>
            <a:spLocks noGrp="1" noChangeArrowheads="1"/>
          </p:cNvSpPr>
          <p:nvPr>
            <p:ph type="title"/>
          </p:nvPr>
        </p:nvSpPr>
        <p:spPr>
          <a:xfrm>
            <a:off x="1752600" y="1143000"/>
            <a:ext cx="7391400" cy="838200"/>
          </a:xfrm>
        </p:spPr>
        <p:txBody>
          <a:bodyPr/>
          <a:lstStyle/>
          <a:p>
            <a:r>
              <a:rPr lang="en-US" sz="2800" dirty="0" smtClean="0"/>
              <a:t>From “Discards Management” to “Materials Management:</a:t>
            </a:r>
            <a:endParaRPr lang="en-US" sz="2800" dirty="0"/>
          </a:p>
        </p:txBody>
      </p:sp>
      <p:pic>
        <p:nvPicPr>
          <p:cNvPr id="1026" name="Picture 2"/>
          <p:cNvPicPr>
            <a:picLocks noChangeAspect="1" noChangeArrowheads="1"/>
          </p:cNvPicPr>
          <p:nvPr/>
        </p:nvPicPr>
        <p:blipFill>
          <a:blip r:embed="rId4"/>
          <a:srcRect/>
          <a:stretch>
            <a:fillRect/>
          </a:stretch>
        </p:blipFill>
        <p:spPr bwMode="auto">
          <a:xfrm>
            <a:off x="3505200" y="6152469"/>
            <a:ext cx="883813" cy="705531"/>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066800" y="4038600"/>
            <a:ext cx="883813" cy="705531"/>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1524000" y="2667000"/>
            <a:ext cx="883813" cy="705531"/>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381000" y="4648200"/>
            <a:ext cx="883813" cy="705531"/>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3886200" y="3124200"/>
            <a:ext cx="883813" cy="705531"/>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3657600" y="4191000"/>
            <a:ext cx="893461" cy="706507"/>
          </a:xfrm>
          <a:prstGeom prst="rect">
            <a:avLst/>
          </a:prstGeom>
          <a:noFill/>
          <a:ln w="9525">
            <a:noFill/>
            <a:miter lim="800000"/>
            <a:headEnd/>
            <a:tailEnd/>
          </a:ln>
          <a:effectLst/>
        </p:spPr>
      </p:pic>
      <p:pic>
        <p:nvPicPr>
          <p:cNvPr id="11" name="Picture 3"/>
          <p:cNvPicPr>
            <a:picLocks noChangeAspect="1" noChangeArrowheads="1"/>
          </p:cNvPicPr>
          <p:nvPr/>
        </p:nvPicPr>
        <p:blipFill>
          <a:blip r:embed="rId5"/>
          <a:srcRect/>
          <a:stretch>
            <a:fillRect/>
          </a:stretch>
        </p:blipFill>
        <p:spPr bwMode="auto">
          <a:xfrm>
            <a:off x="4419600" y="1981200"/>
            <a:ext cx="893461" cy="706507"/>
          </a:xfrm>
          <a:prstGeom prst="rect">
            <a:avLst/>
          </a:prstGeom>
          <a:noFill/>
          <a:ln w="9525">
            <a:noFill/>
            <a:miter lim="800000"/>
            <a:headEnd/>
            <a:tailEnd/>
          </a:ln>
          <a:effectLst/>
        </p:spPr>
      </p:pic>
      <p:pic>
        <p:nvPicPr>
          <p:cNvPr id="12" name="Picture 3"/>
          <p:cNvPicPr>
            <a:picLocks noChangeAspect="1" noChangeArrowheads="1"/>
          </p:cNvPicPr>
          <p:nvPr/>
        </p:nvPicPr>
        <p:blipFill>
          <a:blip r:embed="rId5"/>
          <a:srcRect/>
          <a:stretch>
            <a:fillRect/>
          </a:stretch>
        </p:blipFill>
        <p:spPr bwMode="auto">
          <a:xfrm>
            <a:off x="2057400" y="3352800"/>
            <a:ext cx="893461" cy="706507"/>
          </a:xfrm>
          <a:prstGeom prst="rect">
            <a:avLst/>
          </a:prstGeom>
          <a:noFill/>
          <a:ln w="9525">
            <a:noFill/>
            <a:miter lim="800000"/>
            <a:headEnd/>
            <a:tailEnd/>
          </a:ln>
          <a:effectLst/>
        </p:spPr>
      </p:pic>
      <p:pic>
        <p:nvPicPr>
          <p:cNvPr id="13" name="Picture 3"/>
          <p:cNvPicPr>
            <a:picLocks noChangeAspect="1" noChangeArrowheads="1"/>
          </p:cNvPicPr>
          <p:nvPr/>
        </p:nvPicPr>
        <p:blipFill>
          <a:blip r:embed="rId5"/>
          <a:srcRect/>
          <a:stretch>
            <a:fillRect/>
          </a:stretch>
        </p:blipFill>
        <p:spPr bwMode="auto">
          <a:xfrm>
            <a:off x="0" y="3886200"/>
            <a:ext cx="893461" cy="706507"/>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2438400" y="2667000"/>
            <a:ext cx="795419" cy="633413"/>
          </a:xfrm>
          <a:prstGeom prst="rect">
            <a:avLst/>
          </a:prstGeom>
          <a:noFill/>
          <a:ln w="9525">
            <a:noFill/>
            <a:miter lim="800000"/>
            <a:headEnd/>
            <a:tailEnd/>
          </a:ln>
          <a:effectLst/>
        </p:spPr>
      </p:pic>
      <p:pic>
        <p:nvPicPr>
          <p:cNvPr id="15" name="Picture 4"/>
          <p:cNvPicPr>
            <a:picLocks noChangeAspect="1" noChangeArrowheads="1"/>
          </p:cNvPicPr>
          <p:nvPr/>
        </p:nvPicPr>
        <p:blipFill>
          <a:blip r:embed="rId6"/>
          <a:srcRect/>
          <a:stretch>
            <a:fillRect/>
          </a:stretch>
        </p:blipFill>
        <p:spPr bwMode="auto">
          <a:xfrm>
            <a:off x="152400" y="3200400"/>
            <a:ext cx="795419" cy="633413"/>
          </a:xfrm>
          <a:prstGeom prst="rect">
            <a:avLst/>
          </a:prstGeom>
          <a:noFill/>
          <a:ln w="9525">
            <a:noFill/>
            <a:miter lim="800000"/>
            <a:headEnd/>
            <a:tailEnd/>
          </a:ln>
          <a:effectLst/>
        </p:spPr>
      </p:pic>
      <p:pic>
        <p:nvPicPr>
          <p:cNvPr id="16" name="Picture 4"/>
          <p:cNvPicPr>
            <a:picLocks noChangeAspect="1" noChangeArrowheads="1"/>
          </p:cNvPicPr>
          <p:nvPr/>
        </p:nvPicPr>
        <p:blipFill>
          <a:blip r:embed="rId6"/>
          <a:srcRect/>
          <a:stretch>
            <a:fillRect/>
          </a:stretch>
        </p:blipFill>
        <p:spPr bwMode="auto">
          <a:xfrm>
            <a:off x="1371600" y="4724400"/>
            <a:ext cx="795419" cy="633413"/>
          </a:xfrm>
          <a:prstGeom prst="rect">
            <a:avLst/>
          </a:prstGeom>
          <a:noFill/>
          <a:ln w="9525">
            <a:noFill/>
            <a:miter lim="800000"/>
            <a:headEnd/>
            <a:tailEnd/>
          </a:ln>
          <a:effectLst/>
        </p:spPr>
      </p:pic>
      <p:pic>
        <p:nvPicPr>
          <p:cNvPr id="17" name="Picture 4"/>
          <p:cNvPicPr>
            <a:picLocks noChangeAspect="1" noChangeArrowheads="1"/>
          </p:cNvPicPr>
          <p:nvPr/>
        </p:nvPicPr>
        <p:blipFill>
          <a:blip r:embed="rId6"/>
          <a:srcRect/>
          <a:stretch>
            <a:fillRect/>
          </a:stretch>
        </p:blipFill>
        <p:spPr bwMode="auto">
          <a:xfrm>
            <a:off x="3657600" y="1828800"/>
            <a:ext cx="795419" cy="6334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2209800" y="1981200"/>
            <a:ext cx="870177" cy="685800"/>
          </a:xfrm>
          <a:prstGeom prst="rect">
            <a:avLst/>
          </a:prstGeom>
          <a:noFill/>
          <a:ln w="9525">
            <a:noFill/>
            <a:miter lim="800000"/>
            <a:headEnd/>
            <a:tailEnd/>
          </a:ln>
          <a:effectLst/>
        </p:spPr>
      </p:pic>
      <p:pic>
        <p:nvPicPr>
          <p:cNvPr id="19" name="Picture 5"/>
          <p:cNvPicPr>
            <a:picLocks noChangeAspect="1" noChangeArrowheads="1"/>
          </p:cNvPicPr>
          <p:nvPr/>
        </p:nvPicPr>
        <p:blipFill>
          <a:blip r:embed="rId7"/>
          <a:srcRect/>
          <a:stretch>
            <a:fillRect/>
          </a:stretch>
        </p:blipFill>
        <p:spPr bwMode="auto">
          <a:xfrm>
            <a:off x="609600" y="2514600"/>
            <a:ext cx="870177" cy="685800"/>
          </a:xfrm>
          <a:prstGeom prst="rect">
            <a:avLst/>
          </a:prstGeom>
          <a:noFill/>
          <a:ln w="9525">
            <a:noFill/>
            <a:miter lim="800000"/>
            <a:headEnd/>
            <a:tailEnd/>
          </a:ln>
          <a:effectLst/>
        </p:spPr>
      </p:pic>
      <p:pic>
        <p:nvPicPr>
          <p:cNvPr id="20" name="Picture 5"/>
          <p:cNvPicPr>
            <a:picLocks noChangeAspect="1" noChangeArrowheads="1"/>
          </p:cNvPicPr>
          <p:nvPr/>
        </p:nvPicPr>
        <p:blipFill>
          <a:blip r:embed="rId7"/>
          <a:srcRect/>
          <a:stretch>
            <a:fillRect/>
          </a:stretch>
        </p:blipFill>
        <p:spPr bwMode="auto">
          <a:xfrm>
            <a:off x="2133600" y="4572000"/>
            <a:ext cx="870177" cy="685800"/>
          </a:xfrm>
          <a:prstGeom prst="rect">
            <a:avLst/>
          </a:prstGeom>
          <a:noFill/>
          <a:ln w="9525">
            <a:noFill/>
            <a:miter lim="800000"/>
            <a:headEnd/>
            <a:tailEnd/>
          </a:ln>
          <a:effectLst/>
        </p:spPr>
      </p:pic>
      <p:pic>
        <p:nvPicPr>
          <p:cNvPr id="21" name="Picture 5"/>
          <p:cNvPicPr>
            <a:picLocks noChangeAspect="1" noChangeArrowheads="1"/>
          </p:cNvPicPr>
          <p:nvPr/>
        </p:nvPicPr>
        <p:blipFill>
          <a:blip r:embed="rId7"/>
          <a:srcRect/>
          <a:stretch>
            <a:fillRect/>
          </a:stretch>
        </p:blipFill>
        <p:spPr bwMode="auto">
          <a:xfrm>
            <a:off x="990600" y="3276600"/>
            <a:ext cx="870177" cy="6858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1295400" y="1905000"/>
            <a:ext cx="893846" cy="709613"/>
          </a:xfrm>
          <a:prstGeom prst="rect">
            <a:avLst/>
          </a:prstGeom>
          <a:noFill/>
          <a:ln w="9525">
            <a:noFill/>
            <a:miter lim="800000"/>
            <a:headEnd/>
            <a:tailEnd/>
          </a:ln>
          <a:effectLst/>
        </p:spPr>
      </p:pic>
      <p:pic>
        <p:nvPicPr>
          <p:cNvPr id="23" name="Picture 6"/>
          <p:cNvPicPr>
            <a:picLocks noChangeAspect="1" noChangeArrowheads="1"/>
          </p:cNvPicPr>
          <p:nvPr/>
        </p:nvPicPr>
        <p:blipFill>
          <a:blip r:embed="rId8"/>
          <a:srcRect/>
          <a:stretch>
            <a:fillRect/>
          </a:stretch>
        </p:blipFill>
        <p:spPr bwMode="auto">
          <a:xfrm>
            <a:off x="4724400" y="2743200"/>
            <a:ext cx="893846" cy="709613"/>
          </a:xfrm>
          <a:prstGeom prst="rect">
            <a:avLst/>
          </a:prstGeom>
          <a:noFill/>
          <a:ln w="9525">
            <a:noFill/>
            <a:miter lim="800000"/>
            <a:headEnd/>
            <a:tailEnd/>
          </a:ln>
          <a:effectLst/>
        </p:spPr>
      </p:pic>
      <p:pic>
        <p:nvPicPr>
          <p:cNvPr id="24" name="Picture 6"/>
          <p:cNvPicPr>
            <a:picLocks noChangeAspect="1" noChangeArrowheads="1"/>
          </p:cNvPicPr>
          <p:nvPr/>
        </p:nvPicPr>
        <p:blipFill>
          <a:blip r:embed="rId8"/>
          <a:srcRect/>
          <a:stretch>
            <a:fillRect/>
          </a:stretch>
        </p:blipFill>
        <p:spPr bwMode="auto">
          <a:xfrm>
            <a:off x="2971800" y="2057400"/>
            <a:ext cx="893846" cy="709613"/>
          </a:xfrm>
          <a:prstGeom prst="rect">
            <a:avLst/>
          </a:prstGeom>
          <a:noFill/>
          <a:ln w="9525">
            <a:noFill/>
            <a:miter lim="800000"/>
            <a:headEnd/>
            <a:tailEnd/>
          </a:ln>
          <a:effectLst/>
        </p:spPr>
      </p:pic>
      <p:pic>
        <p:nvPicPr>
          <p:cNvPr id="25" name="Picture 6"/>
          <p:cNvPicPr>
            <a:picLocks noChangeAspect="1" noChangeArrowheads="1"/>
          </p:cNvPicPr>
          <p:nvPr/>
        </p:nvPicPr>
        <p:blipFill>
          <a:blip r:embed="rId8"/>
          <a:srcRect/>
          <a:stretch>
            <a:fillRect/>
          </a:stretch>
        </p:blipFill>
        <p:spPr bwMode="auto">
          <a:xfrm>
            <a:off x="3352800" y="3505200"/>
            <a:ext cx="893846" cy="7096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fade">
                                      <p:cBhvr>
                                        <p:cTn id="55" dur="500"/>
                                        <p:tgtEl>
                                          <p:spTgt spid="102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29"/>
                                        </p:tgtEl>
                                        <p:attrNameLst>
                                          <p:attrName>style.visibility</p:attrName>
                                        </p:attrNameLst>
                                      </p:cBhvr>
                                      <p:to>
                                        <p:strVal val="visible"/>
                                      </p:to>
                                    </p:set>
                                    <p:animEffect transition="in" filter="fade">
                                      <p:cBhvr>
                                        <p:cTn id="75" dur="500"/>
                                        <p:tgtEl>
                                          <p:spTgt spid="102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From “Discards Management” to “Materials Management:</a:t>
            </a:r>
            <a:endParaRPr lang="en-US" sz="2800" dirty="0"/>
          </a:p>
        </p:txBody>
      </p:sp>
      <p:sp>
        <p:nvSpPr>
          <p:cNvPr id="622595" name="Rectangle 3"/>
          <p:cNvSpPr>
            <a:spLocks noGrp="1" noChangeArrowheads="1"/>
          </p:cNvSpPr>
          <p:nvPr>
            <p:ph type="body" sz="quarter" idx="11"/>
          </p:nvPr>
        </p:nvSpPr>
        <p:spPr>
          <a:xfrm>
            <a:off x="1752600" y="2362200"/>
            <a:ext cx="7162800" cy="4495800"/>
          </a:xfrm>
        </p:spPr>
        <p:txBody>
          <a:bodyPr/>
          <a:lstStyle/>
          <a:p>
            <a:pPr>
              <a:spcBef>
                <a:spcPts val="1200"/>
              </a:spcBef>
            </a:pPr>
            <a:r>
              <a:rPr lang="en-US" dirty="0" smtClean="0"/>
              <a:t>A full view of </a:t>
            </a:r>
            <a:r>
              <a:rPr lang="en-US" u="sng" dirty="0" smtClean="0"/>
              <a:t>impacts</a:t>
            </a:r>
            <a:r>
              <a:rPr lang="en-US" dirty="0" smtClean="0"/>
              <a:t> across the life cycle</a:t>
            </a:r>
          </a:p>
          <a:p>
            <a:pPr>
              <a:spcBef>
                <a:spcPts val="1200"/>
              </a:spcBef>
            </a:pPr>
            <a:r>
              <a:rPr lang="en-US" dirty="0" smtClean="0"/>
              <a:t>A full view of </a:t>
            </a:r>
            <a:r>
              <a:rPr lang="en-US" u="sng" dirty="0" smtClean="0"/>
              <a:t>actions</a:t>
            </a:r>
            <a:r>
              <a:rPr lang="en-US" dirty="0" smtClean="0"/>
              <a:t> across the life cycle</a:t>
            </a:r>
          </a:p>
          <a:p>
            <a:pPr lvl="1"/>
            <a:r>
              <a:rPr lang="en-US" dirty="0" smtClean="0"/>
              <a:t>Why? Because most impacts are “upstream”</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3"/>
          <a:srcRect/>
          <a:stretch>
            <a:fillRect/>
          </a:stretch>
        </p:blipFill>
        <p:spPr bwMode="auto">
          <a:xfrm>
            <a:off x="2362199" y="1905000"/>
            <a:ext cx="6781801" cy="4074720"/>
          </a:xfrm>
          <a:prstGeom prst="rect">
            <a:avLst/>
          </a:prstGeom>
          <a:noFill/>
          <a:ln w="9525">
            <a:noFill/>
            <a:miter lim="800000"/>
            <a:headEnd/>
            <a:tailEnd/>
          </a:ln>
          <a:effectLst/>
        </p:spPr>
      </p:pic>
      <p:sp>
        <p:nvSpPr>
          <p:cNvPr id="121858" name="Rectangle 2"/>
          <p:cNvSpPr>
            <a:spLocks noGrp="1" noChangeArrowheads="1"/>
          </p:cNvSpPr>
          <p:nvPr>
            <p:ph type="title"/>
          </p:nvPr>
        </p:nvSpPr>
        <p:spPr>
          <a:xfrm>
            <a:off x="1752600" y="914400"/>
            <a:ext cx="7162800" cy="838200"/>
          </a:xfrm>
        </p:spPr>
        <p:txBody>
          <a:bodyPr/>
          <a:lstStyle/>
          <a:p>
            <a:r>
              <a:rPr lang="en-US" dirty="0" smtClean="0"/>
              <a:t>Example of Actions Across the Life Cycle: PET Water Bottles</a:t>
            </a:r>
            <a:endParaRPr lang="en-US" dirty="0"/>
          </a:p>
        </p:txBody>
      </p:sp>
      <p:sp>
        <p:nvSpPr>
          <p:cNvPr id="10" name="TextBox 9"/>
          <p:cNvSpPr txBox="1"/>
          <p:nvPr/>
        </p:nvSpPr>
        <p:spPr>
          <a:xfrm>
            <a:off x="1600200" y="6019800"/>
            <a:ext cx="7449090" cy="738664"/>
          </a:xfrm>
          <a:prstGeom prst="rect">
            <a:avLst/>
          </a:prstGeom>
          <a:noFill/>
        </p:spPr>
        <p:txBody>
          <a:bodyPr wrap="none" rtlCol="0">
            <a:spAutoFit/>
          </a:bodyPr>
          <a:lstStyle/>
          <a:p>
            <a:r>
              <a:rPr lang="en-US" sz="1400" dirty="0" smtClean="0">
                <a:latin typeface="Calibri" pitchFamily="34" charset="0"/>
              </a:rPr>
              <a:t>“Baseline” = PET, half-liter, 13.3 grams, 0% post-consumer recycled content (PCR), on-site molding, </a:t>
            </a:r>
          </a:p>
          <a:p>
            <a:r>
              <a:rPr lang="en-US" sz="1400" dirty="0" smtClean="0">
                <a:latin typeface="Calibri" pitchFamily="34" charset="0"/>
              </a:rPr>
              <a:t>purified municipal water (reverse osmosis, ozone and uv), 50 miles to retail, 5 miles home-to-retail, </a:t>
            </a:r>
          </a:p>
          <a:p>
            <a:r>
              <a:rPr lang="en-US" sz="1400" dirty="0" smtClean="0">
                <a:latin typeface="Calibri" pitchFamily="34" charset="0"/>
              </a:rPr>
              <a:t>co-purchase w/24 other products, no chilling.</a:t>
            </a:r>
            <a:endParaRPr lang="en-US" sz="1400" dirty="0">
              <a:latin typeface="Calibri" pitchFamily="34" charset="0"/>
            </a:endParaRPr>
          </a:p>
        </p:txBody>
      </p:sp>
      <p:pic>
        <p:nvPicPr>
          <p:cNvPr id="6" name="Picture 5" descr="bottled-water"/>
          <p:cNvPicPr>
            <a:picLocks noChangeAspect="1" noChangeArrowheads="1"/>
          </p:cNvPicPr>
          <p:nvPr/>
        </p:nvPicPr>
        <p:blipFill>
          <a:blip r:embed="rId4" cstate="print"/>
          <a:srcRect l="26301" r="26301"/>
          <a:stretch>
            <a:fillRect/>
          </a:stretch>
        </p:blipFill>
        <p:spPr bwMode="auto">
          <a:xfrm>
            <a:off x="228600" y="2514599"/>
            <a:ext cx="1219200" cy="3286247"/>
          </a:xfrm>
          <a:prstGeom prst="rect">
            <a:avLst/>
          </a:prstGeom>
          <a:noFill/>
          <a:ln w="9525">
            <a:noFill/>
            <a:miter lim="800000"/>
            <a:headEnd/>
            <a:tailEnd/>
          </a:ln>
        </p:spPr>
      </p:pic>
      <p:sp>
        <p:nvSpPr>
          <p:cNvPr id="12" name="TextBox 11"/>
          <p:cNvSpPr txBox="1"/>
          <p:nvPr/>
        </p:nvSpPr>
        <p:spPr>
          <a:xfrm rot="16200000">
            <a:off x="979260" y="2970299"/>
            <a:ext cx="2958616" cy="523220"/>
          </a:xfrm>
          <a:prstGeom prst="rect">
            <a:avLst/>
          </a:prstGeom>
          <a:noFill/>
        </p:spPr>
        <p:txBody>
          <a:bodyPr wrap="square" rtlCol="0">
            <a:spAutoFit/>
          </a:bodyPr>
          <a:lstStyle/>
          <a:p>
            <a:pPr algn="ctr"/>
            <a:r>
              <a:rPr lang="en-US" sz="1400" b="1" dirty="0" smtClean="0">
                <a:latin typeface="Calibri" pitchFamily="34" charset="0"/>
              </a:rPr>
              <a:t>Normalized impact</a:t>
            </a:r>
          </a:p>
          <a:p>
            <a:pPr algn="ctr"/>
            <a:r>
              <a:rPr lang="en-US" sz="1400" b="1" dirty="0" smtClean="0">
                <a:latin typeface="Calibri" pitchFamily="34" charset="0"/>
              </a:rPr>
              <a:t> (baseline w/37% recycling = 100)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2438400" y="1905000"/>
            <a:ext cx="6405562" cy="4115008"/>
          </a:xfrm>
          <a:prstGeom prst="rect">
            <a:avLst/>
          </a:prstGeom>
          <a:noFill/>
          <a:ln w="9525">
            <a:noFill/>
            <a:miter lim="800000"/>
            <a:headEnd/>
            <a:tailEnd/>
          </a:ln>
          <a:effectLst/>
        </p:spPr>
      </p:pic>
      <p:sp>
        <p:nvSpPr>
          <p:cNvPr id="121858" name="Rectangle 2"/>
          <p:cNvSpPr>
            <a:spLocks noGrp="1" noChangeArrowheads="1"/>
          </p:cNvSpPr>
          <p:nvPr>
            <p:ph type="title"/>
          </p:nvPr>
        </p:nvSpPr>
        <p:spPr>
          <a:xfrm>
            <a:off x="1752600" y="914400"/>
            <a:ext cx="7162800" cy="838200"/>
          </a:xfrm>
        </p:spPr>
        <p:txBody>
          <a:bodyPr/>
          <a:lstStyle/>
          <a:p>
            <a:r>
              <a:rPr lang="en-US" dirty="0" smtClean="0"/>
              <a:t>Example of Actions Across the Life Cycle: PET Water Bottles</a:t>
            </a:r>
            <a:endParaRPr lang="en-US" dirty="0"/>
          </a:p>
        </p:txBody>
      </p:sp>
      <p:sp>
        <p:nvSpPr>
          <p:cNvPr id="10" name="TextBox 9"/>
          <p:cNvSpPr txBox="1"/>
          <p:nvPr/>
        </p:nvSpPr>
        <p:spPr>
          <a:xfrm>
            <a:off x="1600200" y="6172200"/>
            <a:ext cx="7449090" cy="738664"/>
          </a:xfrm>
          <a:prstGeom prst="rect">
            <a:avLst/>
          </a:prstGeom>
          <a:noFill/>
        </p:spPr>
        <p:txBody>
          <a:bodyPr wrap="none" rtlCol="0">
            <a:spAutoFit/>
          </a:bodyPr>
          <a:lstStyle/>
          <a:p>
            <a:r>
              <a:rPr lang="en-US" sz="1400" dirty="0" smtClean="0">
                <a:latin typeface="Calibri" pitchFamily="34" charset="0"/>
              </a:rPr>
              <a:t>“Baseline” = PET, half-liter, 13.3 grams, 0% post-consumer recycled content (PCR), on-site molding, </a:t>
            </a:r>
          </a:p>
          <a:p>
            <a:r>
              <a:rPr lang="en-US" sz="1400" dirty="0" smtClean="0">
                <a:latin typeface="Calibri" pitchFamily="34" charset="0"/>
              </a:rPr>
              <a:t>purified municipal water (reverse osmosis, ozone and uv), 50 miles to retail, 5 miles home-to-retail, </a:t>
            </a:r>
          </a:p>
          <a:p>
            <a:r>
              <a:rPr lang="en-US" sz="1400" dirty="0" smtClean="0">
                <a:latin typeface="Calibri" pitchFamily="34" charset="0"/>
              </a:rPr>
              <a:t>co-purchase w/24 other products, no chilling.</a:t>
            </a:r>
            <a:endParaRPr lang="en-US" sz="1400" dirty="0">
              <a:latin typeface="Calibri" pitchFamily="34" charset="0"/>
            </a:endParaRPr>
          </a:p>
        </p:txBody>
      </p:sp>
      <p:pic>
        <p:nvPicPr>
          <p:cNvPr id="6" name="Picture 5" descr="bottled-water"/>
          <p:cNvPicPr>
            <a:picLocks noChangeAspect="1" noChangeArrowheads="1"/>
          </p:cNvPicPr>
          <p:nvPr/>
        </p:nvPicPr>
        <p:blipFill>
          <a:blip r:embed="rId4" cstate="print"/>
          <a:srcRect l="26301" r="26301"/>
          <a:stretch>
            <a:fillRect/>
          </a:stretch>
        </p:blipFill>
        <p:spPr bwMode="auto">
          <a:xfrm>
            <a:off x="228600" y="2514599"/>
            <a:ext cx="1219200" cy="3286247"/>
          </a:xfrm>
          <a:prstGeom prst="rect">
            <a:avLst/>
          </a:prstGeom>
          <a:noFill/>
          <a:ln w="9525">
            <a:noFill/>
            <a:miter lim="800000"/>
            <a:headEnd/>
            <a:tailEnd/>
          </a:ln>
        </p:spPr>
      </p:pic>
      <p:sp>
        <p:nvSpPr>
          <p:cNvPr id="9" name="TextBox 8"/>
          <p:cNvSpPr txBox="1"/>
          <p:nvPr/>
        </p:nvSpPr>
        <p:spPr>
          <a:xfrm rot="16200000">
            <a:off x="979260" y="3135882"/>
            <a:ext cx="2958616" cy="523220"/>
          </a:xfrm>
          <a:prstGeom prst="rect">
            <a:avLst/>
          </a:prstGeom>
          <a:noFill/>
        </p:spPr>
        <p:txBody>
          <a:bodyPr wrap="square" rtlCol="0">
            <a:spAutoFit/>
          </a:bodyPr>
          <a:lstStyle/>
          <a:p>
            <a:pPr algn="ctr"/>
            <a:r>
              <a:rPr lang="en-US" sz="1400" b="1" dirty="0" smtClean="0">
                <a:latin typeface="Calibri" pitchFamily="34" charset="0"/>
              </a:rPr>
              <a:t>Normalized impact</a:t>
            </a:r>
          </a:p>
          <a:p>
            <a:pPr algn="ctr"/>
            <a:r>
              <a:rPr lang="en-US" sz="1400" b="1" dirty="0" smtClean="0">
                <a:latin typeface="Calibri" pitchFamily="34" charset="0"/>
              </a:rPr>
              <a:t> (baseline w/37% recycling = 100)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281238" y="2052638"/>
            <a:ext cx="6862762" cy="4123364"/>
          </a:xfrm>
          <a:prstGeom prst="rect">
            <a:avLst/>
          </a:prstGeom>
          <a:noFill/>
          <a:ln w="9525">
            <a:noFill/>
            <a:miter lim="800000"/>
            <a:headEnd/>
            <a:tailEnd/>
          </a:ln>
          <a:effectLst/>
        </p:spPr>
      </p:pic>
      <p:sp>
        <p:nvSpPr>
          <p:cNvPr id="121858" name="Rectangle 2"/>
          <p:cNvSpPr>
            <a:spLocks noGrp="1" noChangeArrowheads="1"/>
          </p:cNvSpPr>
          <p:nvPr>
            <p:ph type="title"/>
          </p:nvPr>
        </p:nvSpPr>
        <p:spPr>
          <a:xfrm>
            <a:off x="1752600" y="914400"/>
            <a:ext cx="7162800" cy="838200"/>
          </a:xfrm>
        </p:spPr>
        <p:txBody>
          <a:bodyPr/>
          <a:lstStyle/>
          <a:p>
            <a:r>
              <a:rPr lang="en-US" dirty="0" smtClean="0"/>
              <a:t>Example of Actions Across the Life Cycle: PET Water Bottles</a:t>
            </a:r>
            <a:endParaRPr lang="en-US" dirty="0"/>
          </a:p>
        </p:txBody>
      </p:sp>
      <p:sp>
        <p:nvSpPr>
          <p:cNvPr id="10" name="TextBox 9"/>
          <p:cNvSpPr txBox="1"/>
          <p:nvPr/>
        </p:nvSpPr>
        <p:spPr>
          <a:xfrm>
            <a:off x="1600200" y="6019800"/>
            <a:ext cx="7449090" cy="738664"/>
          </a:xfrm>
          <a:prstGeom prst="rect">
            <a:avLst/>
          </a:prstGeom>
          <a:noFill/>
        </p:spPr>
        <p:txBody>
          <a:bodyPr wrap="none" rtlCol="0">
            <a:spAutoFit/>
          </a:bodyPr>
          <a:lstStyle/>
          <a:p>
            <a:r>
              <a:rPr lang="en-US" sz="1400" dirty="0" smtClean="0">
                <a:latin typeface="Calibri" pitchFamily="34" charset="0"/>
              </a:rPr>
              <a:t>“Baseline” = PET, half-liter, 13.3 grams, 0% post-consumer recycled content (PCR), on-site molding, </a:t>
            </a:r>
          </a:p>
          <a:p>
            <a:r>
              <a:rPr lang="en-US" sz="1400" dirty="0" smtClean="0">
                <a:latin typeface="Calibri" pitchFamily="34" charset="0"/>
              </a:rPr>
              <a:t>purified municipal water (reverse osmosis, ozone and uv), 50 miles to retail, 5 miles home-to-retail, </a:t>
            </a:r>
          </a:p>
          <a:p>
            <a:r>
              <a:rPr lang="en-US" sz="1400" dirty="0" smtClean="0">
                <a:latin typeface="Calibri" pitchFamily="34" charset="0"/>
              </a:rPr>
              <a:t>co-purchase w/24 other products, no chilling.</a:t>
            </a:r>
            <a:endParaRPr lang="en-US" sz="1400" dirty="0">
              <a:latin typeface="Calibri" pitchFamily="34" charset="0"/>
            </a:endParaRPr>
          </a:p>
        </p:txBody>
      </p:sp>
      <p:pic>
        <p:nvPicPr>
          <p:cNvPr id="6" name="Picture 5" descr="bottled-water"/>
          <p:cNvPicPr>
            <a:picLocks noChangeAspect="1" noChangeArrowheads="1"/>
          </p:cNvPicPr>
          <p:nvPr/>
        </p:nvPicPr>
        <p:blipFill>
          <a:blip r:embed="rId4" cstate="print"/>
          <a:srcRect l="26301" r="26301"/>
          <a:stretch>
            <a:fillRect/>
          </a:stretch>
        </p:blipFill>
        <p:spPr bwMode="auto">
          <a:xfrm>
            <a:off x="228600" y="2514599"/>
            <a:ext cx="1219200" cy="3286247"/>
          </a:xfrm>
          <a:prstGeom prst="rect">
            <a:avLst/>
          </a:prstGeom>
          <a:noFill/>
          <a:ln w="9525">
            <a:noFill/>
            <a:miter lim="800000"/>
            <a:headEnd/>
            <a:tailEnd/>
          </a:ln>
        </p:spPr>
      </p:pic>
      <p:sp>
        <p:nvSpPr>
          <p:cNvPr id="9" name="TextBox 8"/>
          <p:cNvSpPr txBox="1"/>
          <p:nvPr/>
        </p:nvSpPr>
        <p:spPr>
          <a:xfrm rot="16200000">
            <a:off x="979260" y="3135882"/>
            <a:ext cx="2958616" cy="523220"/>
          </a:xfrm>
          <a:prstGeom prst="rect">
            <a:avLst/>
          </a:prstGeom>
          <a:noFill/>
        </p:spPr>
        <p:txBody>
          <a:bodyPr wrap="square" rtlCol="0">
            <a:spAutoFit/>
          </a:bodyPr>
          <a:lstStyle/>
          <a:p>
            <a:pPr algn="ctr"/>
            <a:r>
              <a:rPr lang="en-US" sz="1400" b="1" dirty="0" smtClean="0">
                <a:latin typeface="Calibri" pitchFamily="34" charset="0"/>
              </a:rPr>
              <a:t>Normalized impact</a:t>
            </a:r>
          </a:p>
          <a:p>
            <a:pPr algn="ctr"/>
            <a:r>
              <a:rPr lang="en-US" sz="1400" b="1" dirty="0" smtClean="0">
                <a:latin typeface="Calibri" pitchFamily="34" charset="0"/>
              </a:rPr>
              <a:t> (baseline w/37% recycling = 100)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362200" y="2044894"/>
            <a:ext cx="6781800" cy="4074720"/>
          </a:xfrm>
          <a:prstGeom prst="rect">
            <a:avLst/>
          </a:prstGeom>
          <a:noFill/>
          <a:ln w="9525">
            <a:noFill/>
            <a:miter lim="800000"/>
            <a:headEnd/>
            <a:tailEnd/>
          </a:ln>
          <a:effectLst/>
        </p:spPr>
      </p:pic>
      <p:sp>
        <p:nvSpPr>
          <p:cNvPr id="121858" name="Rectangle 2"/>
          <p:cNvSpPr>
            <a:spLocks noGrp="1" noChangeArrowheads="1"/>
          </p:cNvSpPr>
          <p:nvPr>
            <p:ph type="title"/>
          </p:nvPr>
        </p:nvSpPr>
        <p:spPr>
          <a:xfrm>
            <a:off x="1752600" y="914400"/>
            <a:ext cx="7162800" cy="838200"/>
          </a:xfrm>
        </p:spPr>
        <p:txBody>
          <a:bodyPr/>
          <a:lstStyle/>
          <a:p>
            <a:r>
              <a:rPr lang="en-US" dirty="0" smtClean="0"/>
              <a:t>Example of Actions Across the Life Cycle: PET Water Bottles</a:t>
            </a:r>
            <a:endParaRPr lang="en-US" dirty="0"/>
          </a:p>
        </p:txBody>
      </p:sp>
      <p:sp>
        <p:nvSpPr>
          <p:cNvPr id="10" name="TextBox 9"/>
          <p:cNvSpPr txBox="1"/>
          <p:nvPr/>
        </p:nvSpPr>
        <p:spPr>
          <a:xfrm>
            <a:off x="1600200" y="6019800"/>
            <a:ext cx="7449090" cy="738664"/>
          </a:xfrm>
          <a:prstGeom prst="rect">
            <a:avLst/>
          </a:prstGeom>
          <a:noFill/>
        </p:spPr>
        <p:txBody>
          <a:bodyPr wrap="none" rtlCol="0">
            <a:spAutoFit/>
          </a:bodyPr>
          <a:lstStyle/>
          <a:p>
            <a:r>
              <a:rPr lang="en-US" sz="1400" dirty="0" smtClean="0">
                <a:latin typeface="Calibri" pitchFamily="34" charset="0"/>
              </a:rPr>
              <a:t>“Baseline” = PET, half-liter, 13.3 grams, 0% post-consumer recycled content (PCR), on-site molding, </a:t>
            </a:r>
          </a:p>
          <a:p>
            <a:r>
              <a:rPr lang="en-US" sz="1400" dirty="0" smtClean="0">
                <a:latin typeface="Calibri" pitchFamily="34" charset="0"/>
              </a:rPr>
              <a:t>purified municipal water (reverse osmosis, ozone and uv), 50 miles to retail, 5 miles home-to-retail, </a:t>
            </a:r>
          </a:p>
          <a:p>
            <a:r>
              <a:rPr lang="en-US" sz="1400" dirty="0" smtClean="0">
                <a:latin typeface="Calibri" pitchFamily="34" charset="0"/>
              </a:rPr>
              <a:t>co-purchase w/24 other products, no chilling.</a:t>
            </a:r>
            <a:endParaRPr lang="en-US" sz="1400" dirty="0">
              <a:latin typeface="Calibri" pitchFamily="34" charset="0"/>
            </a:endParaRPr>
          </a:p>
        </p:txBody>
      </p:sp>
      <p:pic>
        <p:nvPicPr>
          <p:cNvPr id="6" name="Picture 5" descr="bottled-water"/>
          <p:cNvPicPr>
            <a:picLocks noChangeAspect="1" noChangeArrowheads="1"/>
          </p:cNvPicPr>
          <p:nvPr/>
        </p:nvPicPr>
        <p:blipFill>
          <a:blip r:embed="rId4" cstate="print"/>
          <a:srcRect l="26301" r="26301"/>
          <a:stretch>
            <a:fillRect/>
          </a:stretch>
        </p:blipFill>
        <p:spPr bwMode="auto">
          <a:xfrm>
            <a:off x="228600" y="2514599"/>
            <a:ext cx="1219200" cy="3286247"/>
          </a:xfrm>
          <a:prstGeom prst="rect">
            <a:avLst/>
          </a:prstGeom>
          <a:noFill/>
          <a:ln w="9525">
            <a:noFill/>
            <a:miter lim="800000"/>
            <a:headEnd/>
            <a:tailEnd/>
          </a:ln>
        </p:spPr>
      </p:pic>
      <p:sp>
        <p:nvSpPr>
          <p:cNvPr id="9" name="TextBox 8"/>
          <p:cNvSpPr txBox="1"/>
          <p:nvPr/>
        </p:nvSpPr>
        <p:spPr>
          <a:xfrm rot="16200000">
            <a:off x="979260" y="3135882"/>
            <a:ext cx="2958616" cy="523220"/>
          </a:xfrm>
          <a:prstGeom prst="rect">
            <a:avLst/>
          </a:prstGeom>
          <a:noFill/>
        </p:spPr>
        <p:txBody>
          <a:bodyPr wrap="square" rtlCol="0">
            <a:spAutoFit/>
          </a:bodyPr>
          <a:lstStyle/>
          <a:p>
            <a:pPr algn="ctr"/>
            <a:r>
              <a:rPr lang="en-US" sz="1400" b="1" dirty="0" smtClean="0">
                <a:latin typeface="Calibri" pitchFamily="34" charset="0"/>
              </a:rPr>
              <a:t>Normalized impact</a:t>
            </a:r>
          </a:p>
          <a:p>
            <a:pPr algn="ctr"/>
            <a:r>
              <a:rPr lang="en-US" sz="1400" b="1" dirty="0" smtClean="0">
                <a:latin typeface="Calibri" pitchFamily="34" charset="0"/>
              </a:rPr>
              <a:t> (baseline w/37% recycling = 100)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smtClean="0"/>
              <a:t>The “Solid Waste Management” Hierarchy</a:t>
            </a:r>
          </a:p>
        </p:txBody>
      </p:sp>
      <p:pic>
        <p:nvPicPr>
          <p:cNvPr id="108545" name="Picture 1" descr="C:\Users\dallawa\AppData\Local\Microsoft\Windows\Temporary Internet Files\Content.Outlook\4DOFNUJE\1240_wasteTriangle5.jpg"/>
          <p:cNvPicPr>
            <a:picLocks noChangeAspect="1" noChangeArrowheads="1"/>
          </p:cNvPicPr>
          <p:nvPr/>
        </p:nvPicPr>
        <p:blipFill>
          <a:blip r:embed="rId2" cstate="print"/>
          <a:srcRect/>
          <a:stretch>
            <a:fillRect/>
          </a:stretch>
        </p:blipFill>
        <p:spPr bwMode="auto">
          <a:xfrm>
            <a:off x="444500" y="2313431"/>
            <a:ext cx="8487348" cy="318929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1143000"/>
            <a:ext cx="6934200" cy="533400"/>
          </a:xfrm>
        </p:spPr>
        <p:txBody>
          <a:bodyPr/>
          <a:lstStyle/>
          <a:p>
            <a:r>
              <a:rPr lang="en-US" sz="2800" dirty="0" smtClean="0"/>
              <a:t>Materials Management </a:t>
            </a:r>
            <a:br>
              <a:rPr lang="en-US" sz="2800" dirty="0" smtClean="0"/>
            </a:br>
            <a:endParaRPr lang="en-US" sz="2800" dirty="0"/>
          </a:p>
        </p:txBody>
      </p:sp>
      <p:cxnSp>
        <p:nvCxnSpPr>
          <p:cNvPr id="11" name="Straight Connector 10"/>
          <p:cNvCxnSpPr/>
          <p:nvPr/>
        </p:nvCxnSpPr>
        <p:spPr bwMode="auto">
          <a:xfrm>
            <a:off x="4876800" y="5715000"/>
            <a:ext cx="685800" cy="381000"/>
          </a:xfrm>
          <a:prstGeom prst="line">
            <a:avLst/>
          </a:prstGeom>
          <a:solidFill>
            <a:schemeClr val="accent1"/>
          </a:solidFill>
          <a:ln w="9525" cap="flat" cmpd="sng" algn="ctr">
            <a:noFill/>
            <a:prstDash val="solid"/>
            <a:round/>
            <a:headEnd type="none" w="med" len="med"/>
            <a:tailEnd type="none" w="med" len="med"/>
          </a:ln>
          <a:effectLst/>
        </p:spPr>
      </p:cxnSp>
      <p:cxnSp>
        <p:nvCxnSpPr>
          <p:cNvPr id="13" name="Straight Connector 12"/>
          <p:cNvCxnSpPr/>
          <p:nvPr/>
        </p:nvCxnSpPr>
        <p:spPr bwMode="auto">
          <a:xfrm>
            <a:off x="4800600" y="5791200"/>
            <a:ext cx="609600" cy="228600"/>
          </a:xfrm>
          <a:prstGeom prst="line">
            <a:avLst/>
          </a:prstGeom>
          <a:solidFill>
            <a:schemeClr val="accent1"/>
          </a:solidFill>
          <a:ln w="9525" cap="flat" cmpd="sng" algn="ctr">
            <a:noFill/>
            <a:prstDash val="solid"/>
            <a:round/>
            <a:headEnd type="none" w="med" len="med"/>
            <a:tailEnd type="none" w="med" len="med"/>
          </a:ln>
          <a:effectLst/>
        </p:spPr>
      </p:cxnSp>
      <p:sp>
        <p:nvSpPr>
          <p:cNvPr id="23" name="TextBox 22"/>
          <p:cNvSpPr txBox="1"/>
          <p:nvPr/>
        </p:nvSpPr>
        <p:spPr>
          <a:xfrm rot="17420571">
            <a:off x="2595601" y="3736299"/>
            <a:ext cx="838201" cy="430887"/>
          </a:xfrm>
          <a:prstGeom prst="rect">
            <a:avLst/>
          </a:prstGeom>
          <a:noFill/>
        </p:spPr>
        <p:txBody>
          <a:bodyPr wrap="square" rtlCol="0">
            <a:spAutoFit/>
          </a:bodyPr>
          <a:lstStyle/>
          <a:p>
            <a:r>
              <a:rPr lang="en-US" sz="1100" b="1" dirty="0" smtClean="0">
                <a:solidFill>
                  <a:schemeClr val="bg1"/>
                </a:solidFill>
                <a:latin typeface="+mj-lt"/>
              </a:rPr>
              <a:t>Recovery</a:t>
            </a:r>
          </a:p>
          <a:p>
            <a:endParaRPr lang="en-US" sz="1100" dirty="0">
              <a:solidFill>
                <a:schemeClr val="bg1"/>
              </a:solidFill>
              <a:latin typeface="+mj-lt"/>
            </a:endParaRPr>
          </a:p>
        </p:txBody>
      </p:sp>
      <p:pic>
        <p:nvPicPr>
          <p:cNvPr id="8" name="Picture 7"/>
          <p:cNvPicPr>
            <a:picLocks noChangeAspect="1"/>
          </p:cNvPicPr>
          <p:nvPr/>
        </p:nvPicPr>
        <p:blipFill>
          <a:blip r:embed="rId3" cstate="print"/>
          <a:srcRect b="6419"/>
          <a:stretch>
            <a:fillRect/>
          </a:stretch>
        </p:blipFill>
        <p:spPr bwMode="auto">
          <a:xfrm>
            <a:off x="1905000" y="1981200"/>
            <a:ext cx="5224424" cy="45136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ddle and North Sisters"/>
          <p:cNvPicPr>
            <a:picLocks noChangeAspect="1" noChangeArrowheads="1"/>
          </p:cNvPicPr>
          <p:nvPr/>
        </p:nvPicPr>
        <p:blipFill>
          <a:blip r:embed="rId3"/>
          <a:srcRect/>
          <a:stretch>
            <a:fillRect/>
          </a:stretch>
        </p:blipFill>
        <p:spPr bwMode="auto">
          <a:xfrm>
            <a:off x="0" y="2286000"/>
            <a:ext cx="9144000" cy="4572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upload.wikimedia.org/wikipedia/commons/6/68/Copernicus%27s_heliocentric_model.jpg"/>
          <p:cNvPicPr>
            <a:picLocks noChangeAspect="1" noChangeArrowheads="1"/>
          </p:cNvPicPr>
          <p:nvPr/>
        </p:nvPicPr>
        <p:blipFill>
          <a:blip r:embed="rId3"/>
          <a:srcRect/>
          <a:stretch>
            <a:fillRect/>
          </a:stretch>
        </p:blipFill>
        <p:spPr bwMode="auto">
          <a:xfrm>
            <a:off x="5486400" y="1828800"/>
            <a:ext cx="3352800" cy="4762500"/>
          </a:xfrm>
          <a:prstGeom prst="rect">
            <a:avLst/>
          </a:prstGeom>
          <a:noFill/>
        </p:spPr>
      </p:pic>
      <p:pic>
        <p:nvPicPr>
          <p:cNvPr id="74756" name="Picture 4" descr="Nikolaus Kopernikus.jpg"/>
          <p:cNvPicPr>
            <a:picLocks noChangeAspect="1" noChangeArrowheads="1"/>
          </p:cNvPicPr>
          <p:nvPr/>
        </p:nvPicPr>
        <p:blipFill>
          <a:blip r:embed="rId4"/>
          <a:srcRect/>
          <a:stretch>
            <a:fillRect/>
          </a:stretch>
        </p:blipFill>
        <p:spPr bwMode="auto">
          <a:xfrm>
            <a:off x="1600200" y="2057400"/>
            <a:ext cx="3661363" cy="4267200"/>
          </a:xfrm>
          <a:prstGeom prst="rect">
            <a:avLst/>
          </a:prstGeom>
          <a:noFill/>
        </p:spPr>
      </p:pic>
      <p:sp>
        <p:nvSpPr>
          <p:cNvPr id="9" name="Rectangle 1026"/>
          <p:cNvSpPr>
            <a:spLocks noGrp="1" noChangeArrowheads="1"/>
          </p:cNvSpPr>
          <p:nvPr>
            <p:ph type="title"/>
          </p:nvPr>
        </p:nvSpPr>
        <p:spPr>
          <a:xfrm>
            <a:off x="1752600" y="914400"/>
            <a:ext cx="6934200" cy="838200"/>
          </a:xfrm>
        </p:spPr>
        <p:txBody>
          <a:bodyPr/>
          <a:lstStyle/>
          <a:p>
            <a:r>
              <a:rPr lang="en-US" dirty="0" err="1" smtClean="0"/>
              <a:t>Nicolaus</a:t>
            </a:r>
            <a:r>
              <a:rPr lang="en-US" dirty="0" smtClean="0"/>
              <a:t> Copernicus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Overview</a:t>
            </a:r>
            <a:endParaRPr lang="en-US" sz="2800" dirty="0"/>
          </a:p>
        </p:txBody>
      </p:sp>
      <p:sp>
        <p:nvSpPr>
          <p:cNvPr id="622595" name="Rectangle 3"/>
          <p:cNvSpPr>
            <a:spLocks noGrp="1" noChangeArrowheads="1"/>
          </p:cNvSpPr>
          <p:nvPr>
            <p:ph type="body" sz="quarter" idx="11"/>
          </p:nvPr>
        </p:nvSpPr>
        <p:spPr>
          <a:xfrm>
            <a:off x="1752600" y="2362200"/>
            <a:ext cx="7162800" cy="4495800"/>
          </a:xfrm>
        </p:spPr>
        <p:txBody>
          <a:bodyPr/>
          <a:lstStyle/>
          <a:p>
            <a:pPr>
              <a:spcBef>
                <a:spcPts val="1200"/>
              </a:spcBef>
            </a:pPr>
            <a:r>
              <a:rPr lang="en-US" dirty="0" smtClean="0"/>
              <a:t>What is “materials management”?</a:t>
            </a:r>
          </a:p>
          <a:p>
            <a:pPr>
              <a:spcBef>
                <a:spcPts val="1200"/>
              </a:spcBef>
            </a:pPr>
            <a:r>
              <a:rPr lang="en-US" dirty="0" smtClean="0"/>
              <a:t>Materials management and discards management compared</a:t>
            </a:r>
          </a:p>
          <a:p>
            <a:pPr>
              <a:spcBef>
                <a:spcPts val="1200"/>
              </a:spcBef>
            </a:pPr>
            <a:r>
              <a:rPr lang="en-US" dirty="0" smtClean="0"/>
              <a:t>How does recycling contribute to sustainable materials management</a:t>
            </a:r>
            <a:endParaRPr lang="en-US" i="1"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dirty="0" smtClean="0"/>
              <a:t>World View #1: Recycling is Independent of Other Life Cycle Stages</a:t>
            </a:r>
            <a:endParaRPr lang="en-US" dirty="0"/>
          </a:p>
        </p:txBody>
      </p:sp>
      <p:sp>
        <p:nvSpPr>
          <p:cNvPr id="120835" name="Rectangle 1027"/>
          <p:cNvSpPr>
            <a:spLocks noGrp="1" noChangeArrowheads="1"/>
          </p:cNvSpPr>
          <p:nvPr>
            <p:ph type="body" sz="half" idx="1"/>
          </p:nvPr>
        </p:nvSpPr>
        <p:spPr>
          <a:xfrm>
            <a:off x="1752600" y="2209800"/>
            <a:ext cx="6705600" cy="1524000"/>
          </a:xfrm>
        </p:spPr>
        <p:txBody>
          <a:bodyPr/>
          <a:lstStyle/>
          <a:p>
            <a:pPr marL="457200" indent="-457200"/>
            <a:r>
              <a:rPr lang="en-US" dirty="0" smtClean="0"/>
              <a:t>The life cycle of materials consists of several discrete parts (production, transportation, end-of-life, etc.)</a:t>
            </a:r>
          </a:p>
          <a:p>
            <a:pPr marL="457200" indent="-457200"/>
            <a:r>
              <a:rPr lang="en-US" dirty="0" smtClean="0"/>
              <a:t>If each part is optimized (independent of its effects on the larger system), the whole system is optimized</a:t>
            </a:r>
          </a:p>
          <a:p>
            <a:pPr marL="457200" indent="-457200"/>
            <a:r>
              <a:rPr lang="en-US" dirty="0" smtClean="0"/>
              <a:t>Recyclers should maximize recycling</a:t>
            </a:r>
          </a:p>
          <a:p>
            <a:pPr marL="457200" indent="-457200"/>
            <a:endParaRPr lang="en-US" sz="2000" dirty="0"/>
          </a:p>
          <a:p>
            <a:pPr marL="457200" indent="-457200">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dirty="0" smtClean="0"/>
              <a:t>World View #2: “Systems Thinking”</a:t>
            </a:r>
            <a:endParaRPr lang="en-US" dirty="0"/>
          </a:p>
        </p:txBody>
      </p:sp>
      <p:sp>
        <p:nvSpPr>
          <p:cNvPr id="120835" name="Rectangle 1027"/>
          <p:cNvSpPr>
            <a:spLocks noGrp="1" noChangeArrowheads="1"/>
          </p:cNvSpPr>
          <p:nvPr>
            <p:ph type="body" sz="half" idx="1"/>
          </p:nvPr>
        </p:nvSpPr>
        <p:spPr>
          <a:xfrm>
            <a:off x="1752600" y="1981200"/>
            <a:ext cx="6705600" cy="1524000"/>
          </a:xfrm>
        </p:spPr>
        <p:txBody>
          <a:bodyPr/>
          <a:lstStyle/>
          <a:p>
            <a:pPr marL="457200" indent="-457200"/>
            <a:r>
              <a:rPr lang="en-US" dirty="0" smtClean="0"/>
              <a:t>The life cycle of materials consists of several discrete parts (production, transportation, end-of-life, etc.)</a:t>
            </a:r>
          </a:p>
          <a:p>
            <a:pPr marL="457200" indent="-457200"/>
            <a:r>
              <a:rPr lang="en-US" dirty="0" smtClean="0"/>
              <a:t>Recycling is a </a:t>
            </a:r>
            <a:r>
              <a:rPr lang="en-US" i="1" dirty="0" smtClean="0"/>
              <a:t>means</a:t>
            </a:r>
            <a:r>
              <a:rPr lang="en-US" dirty="0" smtClean="0"/>
              <a:t> to an </a:t>
            </a:r>
            <a:r>
              <a:rPr lang="en-US" i="1" dirty="0" smtClean="0"/>
              <a:t>end</a:t>
            </a:r>
            <a:r>
              <a:rPr lang="en-US" dirty="0" smtClean="0"/>
              <a:t>, not an end in-and-of-itself</a:t>
            </a:r>
          </a:p>
          <a:p>
            <a:pPr marL="457200" indent="-457200"/>
            <a:r>
              <a:rPr lang="en-US" dirty="0" smtClean="0"/>
              <a:t>Recycling may effect the rest of the system</a:t>
            </a:r>
          </a:p>
          <a:p>
            <a:pPr marL="457200" indent="-457200"/>
            <a:r>
              <a:rPr lang="en-US" dirty="0" smtClean="0"/>
              <a:t>Recycling should be maximized but only to the extent it achieves the broader end (e.g., resource conservation), and only after considering how it effects the big picture (whole system)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1752600" y="1143000"/>
            <a:ext cx="7391400" cy="838200"/>
          </a:xfrm>
        </p:spPr>
        <p:txBody>
          <a:bodyPr/>
          <a:lstStyle/>
          <a:p>
            <a:r>
              <a:rPr lang="en-US" sz="2800" dirty="0" smtClean="0"/>
              <a:t>Design for Recycling? Design for Prevention? Design for Environment?</a:t>
            </a:r>
            <a:endParaRPr lang="en-US" sz="2800" dirty="0"/>
          </a:p>
        </p:txBody>
      </p:sp>
      <p:sp>
        <p:nvSpPr>
          <p:cNvPr id="622595" name="Rectangle 3"/>
          <p:cNvSpPr>
            <a:spLocks noGrp="1" noChangeArrowheads="1"/>
          </p:cNvSpPr>
          <p:nvPr>
            <p:ph type="body" idx="1"/>
          </p:nvPr>
        </p:nvSpPr>
        <p:spPr>
          <a:xfrm>
            <a:off x="1600200" y="2133600"/>
            <a:ext cx="7543800" cy="4572000"/>
          </a:xfrm>
        </p:spPr>
        <p:txBody>
          <a:bodyPr/>
          <a:lstStyle/>
          <a:p>
            <a:pPr lvl="1">
              <a:buNone/>
            </a:pPr>
            <a:endParaRPr lang="en-US" dirty="0" smtClean="0"/>
          </a:p>
          <a:p>
            <a:pPr>
              <a:buNone/>
            </a:pPr>
            <a:endParaRPr lang="en-US" dirty="0"/>
          </a:p>
        </p:txBody>
      </p:sp>
      <p:graphicFrame>
        <p:nvGraphicFramePr>
          <p:cNvPr id="8" name="Group 312"/>
          <p:cNvGraphicFramePr>
            <a:graphicFrameLocks noGrp="1"/>
          </p:cNvGraphicFramePr>
          <p:nvPr/>
        </p:nvGraphicFramePr>
        <p:xfrm>
          <a:off x="1143000" y="2339974"/>
          <a:ext cx="1200727" cy="4289426"/>
        </p:xfrm>
        <a:graphic>
          <a:graphicData uri="http://schemas.openxmlformats.org/drawingml/2006/table">
            <a:tbl>
              <a:tblPr/>
              <a:tblGrid>
                <a:gridCol w="1200727"/>
              </a:tblGrid>
              <a:tr h="1074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Coffee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Packaging </a:t>
                      </a:r>
                      <a:r>
                        <a:rPr kumimoji="0" lang="en-US" sz="1000" b="1" i="0" u="none" strike="noStrike" cap="none" normalizeH="0" baseline="0" dirty="0" smtClean="0">
                          <a:ln>
                            <a:noFill/>
                          </a:ln>
                          <a:solidFill>
                            <a:schemeClr val="tx1"/>
                          </a:solidFill>
                          <a:effectLst/>
                          <a:latin typeface="Arial" charset="0"/>
                        </a:rPr>
                        <a:t>(11.5 oz product)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 name="Group 312"/>
          <p:cNvGraphicFramePr>
            <a:graphicFrameLocks noGrp="1"/>
          </p:cNvGraphicFramePr>
          <p:nvPr/>
        </p:nvGraphicFramePr>
        <p:xfrm>
          <a:off x="2342341" y="2339974"/>
          <a:ext cx="1200727" cy="4289426"/>
        </p:xfrm>
        <a:graphic>
          <a:graphicData uri="http://schemas.openxmlformats.org/drawingml/2006/table">
            <a:tbl>
              <a:tblPr/>
              <a:tblGrid>
                <a:gridCol w="1200727"/>
              </a:tblGrid>
              <a:tr h="1074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Material</a:t>
                      </a:r>
                      <a:endParaRPr kumimoji="0" lang="en-US" sz="1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Steel can, plastic lid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Plastic container and lid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Flexible pouch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Group 312"/>
          <p:cNvGraphicFramePr>
            <a:graphicFrameLocks noGrp="1"/>
          </p:cNvGraphicFramePr>
          <p:nvPr/>
        </p:nvGraphicFramePr>
        <p:xfrm>
          <a:off x="3556923" y="2339974"/>
          <a:ext cx="1025237" cy="4289426"/>
        </p:xfrm>
        <a:graphic>
          <a:graphicData uri="http://schemas.openxmlformats.org/drawingml/2006/table">
            <a:tbl>
              <a:tblPr/>
              <a:tblGrid>
                <a:gridCol w="1025237"/>
              </a:tblGrid>
              <a:tr h="1074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Package Weight</a:t>
                      </a:r>
                      <a:endParaRPr kumimoji="0" lang="en-US" sz="1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 oz.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 oz.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~0.4 oz.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Group 312"/>
          <p:cNvGraphicFramePr>
            <a:graphicFrameLocks noGrp="1"/>
          </p:cNvGraphicFramePr>
          <p:nvPr/>
        </p:nvGraphicFramePr>
        <p:xfrm>
          <a:off x="4597169" y="2339974"/>
          <a:ext cx="1153391" cy="4289426"/>
        </p:xfrm>
        <a:graphic>
          <a:graphicData uri="http://schemas.openxmlformats.org/drawingml/2006/table">
            <a:tbl>
              <a:tblPr/>
              <a:tblGrid>
                <a:gridCol w="1153391"/>
              </a:tblGrid>
              <a:tr h="1074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Recyclable by Consumers?</a:t>
                      </a:r>
                      <a:endParaRPr kumimoji="0" lang="en-US" sz="1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 name="Group 312"/>
          <p:cNvGraphicFramePr>
            <a:graphicFrameLocks noGrp="1"/>
          </p:cNvGraphicFramePr>
          <p:nvPr/>
        </p:nvGraphicFramePr>
        <p:xfrm>
          <a:off x="5754024" y="2339974"/>
          <a:ext cx="1088736" cy="4289426"/>
        </p:xfrm>
        <a:graphic>
          <a:graphicData uri="http://schemas.openxmlformats.org/drawingml/2006/table">
            <a:tbl>
              <a:tblPr/>
              <a:tblGrid>
                <a:gridCol w="1088736"/>
              </a:tblGrid>
              <a:tr h="1074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Energy Used (MJ/11.5 oz)</a:t>
                      </a:r>
                      <a:endParaRPr kumimoji="0" lang="en-US" sz="1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4.21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1.14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 name="Group 312"/>
          <p:cNvGraphicFramePr>
            <a:graphicFrameLocks noGrp="1"/>
          </p:cNvGraphicFramePr>
          <p:nvPr/>
        </p:nvGraphicFramePr>
        <p:xfrm>
          <a:off x="6858000" y="2341423"/>
          <a:ext cx="2057400" cy="4297680"/>
        </p:xfrm>
        <a:graphic>
          <a:graphicData uri="http://schemas.openxmlformats.org/drawingml/2006/table">
            <a:tbl>
              <a:tblPr/>
              <a:tblGrid>
                <a:gridCol w="1028700"/>
                <a:gridCol w="1028700"/>
              </a:tblGrid>
              <a:tr h="10875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GHG Emissions (lbs CO2e/11.5 oz product)*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MSW Waste Generated </a:t>
                      </a:r>
                      <a:r>
                        <a:rPr kumimoji="0" lang="en-US" sz="1000" b="1" i="0" u="none" strike="noStrike" cap="none" normalizeH="0" baseline="0" dirty="0" smtClean="0">
                          <a:ln>
                            <a:noFill/>
                          </a:ln>
                          <a:solidFill>
                            <a:schemeClr val="tx1"/>
                          </a:solidFill>
                          <a:effectLst/>
                          <a:latin typeface="Arial" charset="0"/>
                        </a:rPr>
                        <a:t>(lbs./ 100,000 oz. of product)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406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1,305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52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847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5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0.04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 name="Picture 6" descr="folgers_small"/>
          <p:cNvPicPr>
            <a:picLocks noChangeAspect="1" noChangeArrowheads="1"/>
          </p:cNvPicPr>
          <p:nvPr/>
        </p:nvPicPr>
        <p:blipFill>
          <a:blip r:embed="rId3" cstate="print"/>
          <a:srcRect/>
          <a:stretch>
            <a:fillRect/>
          </a:stretch>
        </p:blipFill>
        <p:spPr bwMode="auto">
          <a:xfrm>
            <a:off x="1447800" y="3447414"/>
            <a:ext cx="653521" cy="952500"/>
          </a:xfrm>
          <a:prstGeom prst="rect">
            <a:avLst/>
          </a:prstGeom>
          <a:noFill/>
          <a:ln w="9525">
            <a:noFill/>
            <a:miter lim="800000"/>
            <a:headEnd/>
            <a:tailEnd/>
          </a:ln>
        </p:spPr>
      </p:pic>
      <p:pic>
        <p:nvPicPr>
          <p:cNvPr id="20" name="Picture 8" descr="folgers-tm"/>
          <p:cNvPicPr>
            <a:picLocks noChangeAspect="1" noChangeArrowheads="1"/>
          </p:cNvPicPr>
          <p:nvPr/>
        </p:nvPicPr>
        <p:blipFill>
          <a:blip r:embed="rId4" cstate="print"/>
          <a:srcRect r="9600"/>
          <a:stretch>
            <a:fillRect/>
          </a:stretch>
        </p:blipFill>
        <p:spPr bwMode="auto">
          <a:xfrm>
            <a:off x="1242060" y="4526914"/>
            <a:ext cx="957072" cy="1058708"/>
          </a:xfrm>
          <a:prstGeom prst="rect">
            <a:avLst/>
          </a:prstGeom>
          <a:noFill/>
          <a:ln w="9525">
            <a:noFill/>
            <a:miter lim="800000"/>
            <a:headEnd/>
            <a:tailEnd/>
          </a:ln>
        </p:spPr>
      </p:pic>
      <p:pic>
        <p:nvPicPr>
          <p:cNvPr id="21" name="Picture 10" descr="0002550000227_500X500"/>
          <p:cNvPicPr>
            <a:picLocks noChangeAspect="1" noChangeArrowheads="1"/>
          </p:cNvPicPr>
          <p:nvPr/>
        </p:nvPicPr>
        <p:blipFill>
          <a:blip r:embed="rId5" cstate="print"/>
          <a:srcRect/>
          <a:stretch>
            <a:fillRect/>
          </a:stretch>
        </p:blipFill>
        <p:spPr bwMode="auto">
          <a:xfrm>
            <a:off x="1363980" y="5741034"/>
            <a:ext cx="838200" cy="838200"/>
          </a:xfrm>
          <a:prstGeom prst="rect">
            <a:avLst/>
          </a:prstGeom>
          <a:noFill/>
          <a:ln w="9525">
            <a:noFill/>
            <a:miter lim="800000"/>
            <a:headEnd/>
            <a:tailEnd/>
          </a:ln>
        </p:spPr>
      </p:pic>
      <p:sp>
        <p:nvSpPr>
          <p:cNvPr id="22" name="TextBox 21"/>
          <p:cNvSpPr txBox="1"/>
          <p:nvPr/>
        </p:nvSpPr>
        <p:spPr>
          <a:xfrm>
            <a:off x="0" y="6158925"/>
            <a:ext cx="1108188" cy="707886"/>
          </a:xfrm>
          <a:prstGeom prst="rect">
            <a:avLst/>
          </a:prstGeom>
          <a:noFill/>
        </p:spPr>
        <p:txBody>
          <a:bodyPr wrap="none" rtlCol="0">
            <a:spAutoFit/>
          </a:bodyPr>
          <a:lstStyle/>
          <a:p>
            <a:r>
              <a:rPr lang="en-US" sz="2000" dirty="0" smtClean="0">
                <a:latin typeface="+mn-lt"/>
              </a:rPr>
              <a:t>Source:</a:t>
            </a:r>
          </a:p>
          <a:p>
            <a:r>
              <a:rPr lang="en-US" sz="2000" dirty="0" smtClean="0">
                <a:latin typeface="+mn-lt"/>
              </a:rPr>
              <a:t>US EPA</a:t>
            </a:r>
            <a:endParaRPr lang="en-US" sz="2000" dirty="0">
              <a:latin typeface="+mn-lt"/>
            </a:endParaRPr>
          </a:p>
        </p:txBody>
      </p:sp>
      <p:sp>
        <p:nvSpPr>
          <p:cNvPr id="23" name="Down Arrow 22"/>
          <p:cNvSpPr/>
          <p:nvPr/>
        </p:nvSpPr>
        <p:spPr bwMode="auto">
          <a:xfrm>
            <a:off x="8229600" y="1447800"/>
            <a:ext cx="381000" cy="762000"/>
          </a:xfrm>
          <a:prstGeom prst="downArrow">
            <a:avLst/>
          </a:prstGeom>
          <a:solidFill>
            <a:srgbClr val="008A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smtClean="0"/>
              <a:t>The “Solid Waste Management” Hierarchy</a:t>
            </a:r>
          </a:p>
        </p:txBody>
      </p:sp>
      <p:pic>
        <p:nvPicPr>
          <p:cNvPr id="108545" name="Picture 1" descr="C:\Users\dallawa\AppData\Local\Microsoft\Windows\Temporary Internet Files\Content.Outlook\4DOFNUJE\1240_wasteTriangle5.jpg"/>
          <p:cNvPicPr>
            <a:picLocks noChangeAspect="1" noChangeArrowheads="1"/>
          </p:cNvPicPr>
          <p:nvPr/>
        </p:nvPicPr>
        <p:blipFill>
          <a:blip r:embed="rId2" cstate="print"/>
          <a:srcRect/>
          <a:stretch>
            <a:fillRect/>
          </a:stretch>
        </p:blipFill>
        <p:spPr bwMode="auto">
          <a:xfrm>
            <a:off x="444500" y="2313431"/>
            <a:ext cx="8487348" cy="3189291"/>
          </a:xfrm>
          <a:prstGeom prst="rect">
            <a:avLst/>
          </a:prstGeom>
          <a:noFill/>
        </p:spPr>
      </p:pic>
      <p:sp>
        <p:nvSpPr>
          <p:cNvPr id="4" name="Rectangle 3"/>
          <p:cNvSpPr/>
          <p:nvPr/>
        </p:nvSpPr>
        <p:spPr>
          <a:xfrm>
            <a:off x="304800" y="5791200"/>
            <a:ext cx="8153400" cy="830997"/>
          </a:xfrm>
          <a:prstGeom prst="rect">
            <a:avLst/>
          </a:prstGeom>
        </p:spPr>
        <p:txBody>
          <a:bodyPr wrap="square">
            <a:spAutoFit/>
          </a:bodyPr>
          <a:lstStyle/>
          <a:p>
            <a:r>
              <a:rPr lang="en-US" sz="2400" dirty="0" smtClean="0">
                <a:latin typeface="+mn-lt"/>
              </a:rPr>
              <a:t>DEQ Waste Prevention Strategy: </a:t>
            </a:r>
            <a:r>
              <a:rPr lang="en-US" sz="2400" dirty="0" smtClean="0">
                <a:latin typeface="+mn-lt"/>
                <a:hlinkClick r:id="rId3"/>
              </a:rPr>
              <a:t>www.deq.state.or.us/lq/sw/wasteprevention/wpstrategy.htm</a:t>
            </a:r>
            <a:endParaRPr lang="en-US" sz="24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dirty="0" smtClean="0"/>
              <a:t>Food for Thought</a:t>
            </a:r>
            <a:endParaRPr lang="en-US" dirty="0"/>
          </a:p>
        </p:txBody>
      </p:sp>
      <p:sp>
        <p:nvSpPr>
          <p:cNvPr id="120835" name="Rectangle 1027"/>
          <p:cNvSpPr>
            <a:spLocks noGrp="1" noChangeArrowheads="1"/>
          </p:cNvSpPr>
          <p:nvPr>
            <p:ph type="body" sz="half" idx="1"/>
          </p:nvPr>
        </p:nvSpPr>
        <p:spPr>
          <a:xfrm>
            <a:off x="1752600" y="1981200"/>
            <a:ext cx="6705600" cy="4038600"/>
          </a:xfrm>
        </p:spPr>
        <p:txBody>
          <a:bodyPr/>
          <a:lstStyle/>
          <a:p>
            <a:pPr marL="0" indent="0">
              <a:lnSpc>
                <a:spcPct val="90000"/>
              </a:lnSpc>
              <a:buNone/>
            </a:pPr>
            <a:r>
              <a:rPr lang="en-US" dirty="0" smtClean="0">
                <a:solidFill>
                  <a:srgbClr val="0070C0"/>
                </a:solidFill>
              </a:rPr>
              <a:t> “The environmental goals that motivate recycling are often best served by less rather than more recycling – that is, by preventing the generation of waste in the first place.”  </a:t>
            </a:r>
            <a:r>
              <a:rPr lang="en-US" dirty="0" smtClean="0"/>
              <a:t>-Frank Ackerman (in “Why Do We Recycle?”)</a:t>
            </a:r>
          </a:p>
          <a:p>
            <a:pPr marL="0" indent="0">
              <a:lnSpc>
                <a:spcPct val="90000"/>
              </a:lnSpc>
              <a:buFontTx/>
              <a:buNone/>
            </a:pPr>
            <a:endParaRPr lang="en-US" dirty="0" smtClean="0">
              <a:solidFill>
                <a:srgbClr val="0070C0"/>
              </a:solidFill>
            </a:endParaRPr>
          </a:p>
          <a:p>
            <a:pPr marL="0" indent="0">
              <a:lnSpc>
                <a:spcPct val="90000"/>
              </a:lnSpc>
              <a:buFontTx/>
              <a:buNone/>
            </a:pPr>
            <a:r>
              <a:rPr lang="en-US" dirty="0" smtClean="0">
                <a:solidFill>
                  <a:srgbClr val="0070C0"/>
                </a:solidFill>
              </a:rPr>
              <a:t>“Picking up and reclaiming scrap left over after production is a public service, but planning so that there will be no scrap is a higher public service.” </a:t>
            </a:r>
            <a:r>
              <a:rPr lang="en-US" dirty="0" smtClean="0"/>
              <a:t>- Henry Ford</a:t>
            </a:r>
          </a:p>
          <a:p>
            <a:pPr marL="0" indent="0">
              <a:lnSpc>
                <a:spcPct val="90000"/>
              </a:lnSpc>
              <a:buFontTx/>
              <a:buNone/>
            </a:pPr>
            <a:endParaRPr lang="en-US" dirty="0" smtClean="0"/>
          </a:p>
          <a:p>
            <a:pPr marL="457200" indent="-457200"/>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n-US" dirty="0"/>
          </a:p>
        </p:txBody>
      </p:sp>
      <p:sp>
        <p:nvSpPr>
          <p:cNvPr id="718852" name="Rectangle 4"/>
          <p:cNvSpPr>
            <a:spLocks noGrp="1" noChangeArrowheads="1"/>
          </p:cNvSpPr>
          <p:nvPr>
            <p:ph sz="half" idx="1"/>
          </p:nvPr>
        </p:nvSpPr>
        <p:spPr/>
        <p:txBody>
          <a:bodyPr/>
          <a:lstStyle/>
          <a:p>
            <a:endParaRPr lang="en-US" dirty="0"/>
          </a:p>
        </p:txBody>
      </p:sp>
      <p:pic>
        <p:nvPicPr>
          <p:cNvPr id="718854" name="Picture 6" descr="Planet Earth | www.projectarchive.net by projectarchive.net."/>
          <p:cNvPicPr>
            <a:picLocks noChangeAspect="1" noChangeArrowheads="1"/>
          </p:cNvPicPr>
          <p:nvPr/>
        </p:nvPicPr>
        <p:blipFill>
          <a:blip r:embed="rId3"/>
          <a:srcRect/>
          <a:stretch>
            <a:fillRect/>
          </a:stretch>
        </p:blipFill>
        <p:spPr bwMode="auto">
          <a:xfrm rot="5400000">
            <a:off x="1155700" y="88900"/>
            <a:ext cx="6858000" cy="6680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a:xfrm>
            <a:off x="1905000" y="2590800"/>
            <a:ext cx="7391400" cy="4267200"/>
          </a:xfrm>
        </p:spPr>
        <p:txBody>
          <a:bodyPr/>
          <a:lstStyle/>
          <a:p>
            <a:pPr>
              <a:buNone/>
            </a:pPr>
            <a:endParaRPr lang="en-US" dirty="0" smtClean="0"/>
          </a:p>
          <a:p>
            <a:pPr>
              <a:buNone/>
            </a:pPr>
            <a:r>
              <a:rPr lang="en-US" dirty="0" smtClean="0"/>
              <a:t>David Allaway</a:t>
            </a:r>
          </a:p>
          <a:p>
            <a:pPr>
              <a:buNone/>
            </a:pPr>
            <a:r>
              <a:rPr lang="en-US" dirty="0" smtClean="0"/>
              <a:t>Oregon Dept. of Environmental Quality</a:t>
            </a:r>
          </a:p>
          <a:p>
            <a:pPr>
              <a:buNone/>
            </a:pPr>
            <a:r>
              <a:rPr lang="en-US" dirty="0" smtClean="0">
                <a:hlinkClick r:id="rId3"/>
              </a:rPr>
              <a:t>allaway.david@deq.state.or.us</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dirty="0" smtClean="0"/>
              <a:t>Materials Management: 2 Working Definitions (US EPA)</a:t>
            </a:r>
            <a:endParaRPr lang="en-US" dirty="0"/>
          </a:p>
        </p:txBody>
      </p:sp>
      <p:sp>
        <p:nvSpPr>
          <p:cNvPr id="4" name="Text Placeholder 3"/>
          <p:cNvSpPr>
            <a:spLocks noGrp="1"/>
          </p:cNvSpPr>
          <p:nvPr>
            <p:ph type="body" sz="half" idx="1"/>
          </p:nvPr>
        </p:nvSpPr>
        <p:spPr>
          <a:xfrm>
            <a:off x="1447800" y="2133600"/>
            <a:ext cx="6934200" cy="3352800"/>
          </a:xfrm>
        </p:spPr>
        <p:txBody>
          <a:bodyPr/>
          <a:lstStyle/>
          <a:p>
            <a:pPr indent="0">
              <a:buNone/>
            </a:pPr>
            <a:r>
              <a:rPr lang="en-US" dirty="0" smtClean="0"/>
              <a:t>“Materials management is an approach to using and reusing resources most efficiently and sustainably throughout their lifecycles. It seeks to minimize materials used and all associated environmental impacts.”</a:t>
            </a:r>
          </a:p>
          <a:p>
            <a:pPr indent="0">
              <a:buNone/>
            </a:pPr>
            <a:endParaRPr lang="en-US" dirty="0" smtClean="0"/>
          </a:p>
          <a:p>
            <a:pPr indent="0">
              <a:buNone/>
            </a:pPr>
            <a:r>
              <a:rPr lang="en-US" dirty="0" smtClean="0"/>
              <a:t>“Materials management refers to the life cycle of materials as they trace their course through the economy, from raw material extraction to product manufacture, transport, use, source reduction, reuse, recycling, and disposal.”</a:t>
            </a:r>
          </a:p>
          <a:p>
            <a:pPr indent="0">
              <a:buNone/>
            </a:pPr>
            <a:endParaRPr lang="en-US" dirty="0" smtClean="0"/>
          </a:p>
          <a:p>
            <a:pPr>
              <a:buNone/>
            </a:pPr>
            <a:endParaRPr lang="en-US" dirty="0"/>
          </a:p>
        </p:txBody>
      </p:sp>
      <p:sp>
        <p:nvSpPr>
          <p:cNvPr id="5" name="Slide Number Placeholder 6"/>
          <p:cNvSpPr>
            <a:spLocks noGrp="1"/>
          </p:cNvSpPr>
          <p:nvPr>
            <p:ph type="sldNum" sz="quarter" idx="4"/>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1752600" y="914400"/>
            <a:ext cx="6934200" cy="838200"/>
          </a:xfrm>
        </p:spPr>
        <p:txBody>
          <a:bodyPr/>
          <a:lstStyle/>
          <a:p>
            <a:r>
              <a:rPr lang="en-US" sz="2800" dirty="0" smtClean="0"/>
              <a:t>Materials Management: </a:t>
            </a:r>
            <a:br>
              <a:rPr lang="en-US" sz="2800" dirty="0" smtClean="0"/>
            </a:br>
            <a:r>
              <a:rPr lang="en-US" sz="2800" dirty="0" smtClean="0"/>
              <a:t>A “Life Cycle” View</a:t>
            </a:r>
            <a:endParaRPr lang="en-US" sz="2800" dirty="0"/>
          </a:p>
        </p:txBody>
      </p:sp>
      <p:cxnSp>
        <p:nvCxnSpPr>
          <p:cNvPr id="11" name="Straight Connector 10"/>
          <p:cNvCxnSpPr/>
          <p:nvPr/>
        </p:nvCxnSpPr>
        <p:spPr bwMode="auto">
          <a:xfrm>
            <a:off x="4876800" y="5715000"/>
            <a:ext cx="685800" cy="381000"/>
          </a:xfrm>
          <a:prstGeom prst="line">
            <a:avLst/>
          </a:prstGeom>
          <a:solidFill>
            <a:schemeClr val="accent1"/>
          </a:solidFill>
          <a:ln w="9525" cap="flat" cmpd="sng" algn="ctr">
            <a:noFill/>
            <a:prstDash val="solid"/>
            <a:round/>
            <a:headEnd type="none" w="med" len="med"/>
            <a:tailEnd type="none" w="med" len="med"/>
          </a:ln>
          <a:effectLst/>
        </p:spPr>
      </p:cxnSp>
      <p:cxnSp>
        <p:nvCxnSpPr>
          <p:cNvPr id="13" name="Straight Connector 12"/>
          <p:cNvCxnSpPr/>
          <p:nvPr/>
        </p:nvCxnSpPr>
        <p:spPr bwMode="auto">
          <a:xfrm>
            <a:off x="4800600" y="5791200"/>
            <a:ext cx="609600" cy="228600"/>
          </a:xfrm>
          <a:prstGeom prst="line">
            <a:avLst/>
          </a:prstGeom>
          <a:solidFill>
            <a:schemeClr val="accent1"/>
          </a:solidFill>
          <a:ln w="9525" cap="flat" cmpd="sng" algn="ctr">
            <a:noFill/>
            <a:prstDash val="solid"/>
            <a:round/>
            <a:headEnd type="none" w="med" len="med"/>
            <a:tailEnd type="none" w="med" len="med"/>
          </a:ln>
          <a:effectLst/>
        </p:spPr>
      </p:cxnSp>
      <p:sp>
        <p:nvSpPr>
          <p:cNvPr id="23" name="TextBox 22"/>
          <p:cNvSpPr txBox="1"/>
          <p:nvPr/>
        </p:nvSpPr>
        <p:spPr>
          <a:xfrm rot="17420571">
            <a:off x="2595601" y="3736299"/>
            <a:ext cx="838201" cy="430887"/>
          </a:xfrm>
          <a:prstGeom prst="rect">
            <a:avLst/>
          </a:prstGeom>
          <a:noFill/>
        </p:spPr>
        <p:txBody>
          <a:bodyPr wrap="square" rtlCol="0">
            <a:spAutoFit/>
          </a:bodyPr>
          <a:lstStyle/>
          <a:p>
            <a:r>
              <a:rPr lang="en-US" sz="1100" b="1" dirty="0" smtClean="0">
                <a:solidFill>
                  <a:schemeClr val="bg1"/>
                </a:solidFill>
                <a:latin typeface="+mj-lt"/>
              </a:rPr>
              <a:t>Recovery</a:t>
            </a:r>
          </a:p>
          <a:p>
            <a:endParaRPr lang="en-US" sz="1100" dirty="0">
              <a:solidFill>
                <a:schemeClr val="bg1"/>
              </a:solidFill>
              <a:latin typeface="+mj-lt"/>
            </a:endParaRPr>
          </a:p>
        </p:txBody>
      </p:sp>
      <p:pic>
        <p:nvPicPr>
          <p:cNvPr id="8" name="Picture 7"/>
          <p:cNvPicPr>
            <a:picLocks noChangeAspect="1"/>
          </p:cNvPicPr>
          <p:nvPr/>
        </p:nvPicPr>
        <p:blipFill>
          <a:blip r:embed="rId3" cstate="print"/>
          <a:srcRect b="6419"/>
          <a:stretch>
            <a:fillRect/>
          </a:stretch>
        </p:blipFill>
        <p:spPr bwMode="auto">
          <a:xfrm>
            <a:off x="1905000" y="1981200"/>
            <a:ext cx="5224424" cy="4513628"/>
          </a:xfrm>
          <a:prstGeom prst="rect">
            <a:avLst/>
          </a:prstGeom>
          <a:noFill/>
        </p:spPr>
      </p:pic>
      <p:pic>
        <p:nvPicPr>
          <p:cNvPr id="9" name="Picture 10" descr="http://www.epa.gov/region3/mtntop/images/mtntopwv.jpg"/>
          <p:cNvPicPr>
            <a:picLocks noChangeAspect="1" noChangeArrowheads="1"/>
          </p:cNvPicPr>
          <p:nvPr/>
        </p:nvPicPr>
        <p:blipFill>
          <a:blip r:embed="rId4"/>
          <a:srcRect r="38400"/>
          <a:stretch>
            <a:fillRect/>
          </a:stretch>
        </p:blipFill>
        <p:spPr bwMode="auto">
          <a:xfrm>
            <a:off x="152400" y="3810000"/>
            <a:ext cx="1730885" cy="1888236"/>
          </a:xfrm>
          <a:prstGeom prst="rect">
            <a:avLst/>
          </a:prstGeom>
          <a:noFill/>
        </p:spPr>
      </p:pic>
      <p:pic>
        <p:nvPicPr>
          <p:cNvPr id="82946" name="Picture 2" descr="http://www.oregonbusinessplan.org/Portals/0/dredge.jpg"/>
          <p:cNvPicPr>
            <a:picLocks noChangeAspect="1" noChangeArrowheads="1"/>
          </p:cNvPicPr>
          <p:nvPr/>
        </p:nvPicPr>
        <p:blipFill>
          <a:blip r:embed="rId5"/>
          <a:srcRect/>
          <a:stretch>
            <a:fillRect/>
          </a:stretch>
        </p:blipFill>
        <p:spPr bwMode="auto">
          <a:xfrm>
            <a:off x="762000" y="2286000"/>
            <a:ext cx="1905000" cy="1428750"/>
          </a:xfrm>
          <a:prstGeom prst="rect">
            <a:avLst/>
          </a:prstGeom>
          <a:noFill/>
        </p:spPr>
      </p:pic>
      <p:pic>
        <p:nvPicPr>
          <p:cNvPr id="12" name="Picture 6"/>
          <p:cNvPicPr>
            <a:picLocks noChangeAspect="1" noChangeArrowheads="1"/>
          </p:cNvPicPr>
          <p:nvPr/>
        </p:nvPicPr>
        <p:blipFill>
          <a:blip r:embed="rId6"/>
          <a:stretch>
            <a:fillRect/>
          </a:stretch>
        </p:blipFill>
        <p:spPr bwMode="auto">
          <a:xfrm>
            <a:off x="6858000" y="1600201"/>
            <a:ext cx="2096615" cy="1397198"/>
          </a:xfrm>
          <a:prstGeom prst="rect">
            <a:avLst/>
          </a:prstGeom>
          <a:noFill/>
          <a:ln>
            <a:noFill/>
          </a:ln>
        </p:spPr>
      </p:pic>
      <p:pic>
        <p:nvPicPr>
          <p:cNvPr id="14" name="Picture 12" descr="http://blog.oregonlive.com/environment_impact/2009/09/recycling_bins.JPG"/>
          <p:cNvPicPr>
            <a:picLocks noChangeAspect="1" noChangeArrowheads="1"/>
          </p:cNvPicPr>
          <p:nvPr/>
        </p:nvPicPr>
        <p:blipFill>
          <a:blip r:embed="rId7"/>
          <a:srcRect/>
          <a:stretch>
            <a:fillRect/>
          </a:stretch>
        </p:blipFill>
        <p:spPr bwMode="auto">
          <a:xfrm>
            <a:off x="6629400" y="5407179"/>
            <a:ext cx="2190707" cy="145082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914400"/>
            <a:ext cx="7391400" cy="838200"/>
          </a:xfrm>
        </p:spPr>
        <p:txBody>
          <a:bodyPr/>
          <a:lstStyle/>
          <a:p>
            <a:r>
              <a:rPr lang="en-US" dirty="0" smtClean="0"/>
              <a:t>“Discards management” and “materials management” compared</a:t>
            </a:r>
            <a:endParaRPr lang="en-US" dirty="0"/>
          </a:p>
        </p:txBody>
      </p:sp>
      <p:graphicFrame>
        <p:nvGraphicFramePr>
          <p:cNvPr id="3" name="Table 2"/>
          <p:cNvGraphicFramePr>
            <a:graphicFrameLocks noGrp="1"/>
          </p:cNvGraphicFramePr>
          <p:nvPr/>
        </p:nvGraphicFramePr>
        <p:xfrm>
          <a:off x="0" y="2438399"/>
          <a:ext cx="9144000" cy="4480560"/>
        </p:xfrm>
        <a:graphic>
          <a:graphicData uri="http://schemas.openxmlformats.org/drawingml/2006/table">
            <a:tbl>
              <a:tblPr firstRow="1" bandRow="1">
                <a:tableStyleId>{93296810-A885-4BE3-A3E7-6D5BEEA58F35}</a:tableStyleId>
              </a:tblPr>
              <a:tblGrid>
                <a:gridCol w="2362200"/>
                <a:gridCol w="3733800"/>
                <a:gridCol w="3048000"/>
              </a:tblGrid>
              <a:tr h="769776">
                <a:tc>
                  <a:txBody>
                    <a:bodyPr/>
                    <a:lstStyle/>
                    <a:p>
                      <a:endParaRPr lang="en-US" dirty="0"/>
                    </a:p>
                  </a:txBody>
                  <a:tcPr/>
                </a:tc>
                <a:tc>
                  <a:txBody>
                    <a:bodyPr/>
                    <a:lstStyle/>
                    <a:p>
                      <a:r>
                        <a:rPr lang="en-US" sz="2400" dirty="0" smtClean="0">
                          <a:solidFill>
                            <a:schemeClr val="tx1"/>
                          </a:solidFill>
                        </a:rPr>
                        <a:t>Discards Management</a:t>
                      </a:r>
                      <a:endParaRPr lang="en-US" sz="2400" dirty="0">
                        <a:solidFill>
                          <a:schemeClr val="tx1"/>
                        </a:solidFill>
                      </a:endParaRPr>
                    </a:p>
                  </a:txBody>
                  <a:tcPr/>
                </a:tc>
                <a:tc>
                  <a:txBody>
                    <a:bodyPr/>
                    <a:lstStyle/>
                    <a:p>
                      <a:r>
                        <a:rPr lang="en-US" sz="2400" dirty="0" smtClean="0">
                          <a:solidFill>
                            <a:schemeClr val="tx1"/>
                          </a:solidFill>
                        </a:rPr>
                        <a:t>Materials Management</a:t>
                      </a:r>
                      <a:endParaRPr lang="en-US" sz="2400" dirty="0">
                        <a:solidFill>
                          <a:schemeClr val="tx1"/>
                        </a:solidFill>
                      </a:endParaRPr>
                    </a:p>
                  </a:txBody>
                  <a:tcPr/>
                </a:tc>
              </a:tr>
              <a:tr h="427653">
                <a:tc>
                  <a:txBody>
                    <a:bodyPr/>
                    <a:lstStyle/>
                    <a:p>
                      <a:r>
                        <a:rPr lang="en-US" sz="2400" b="1" dirty="0" smtClean="0"/>
                        <a:t>Goal</a:t>
                      </a:r>
                      <a:endParaRPr lang="en-US" sz="2400" b="1" dirty="0"/>
                    </a:p>
                  </a:txBody>
                  <a:tcPr/>
                </a:tc>
                <a:tc>
                  <a:txBody>
                    <a:bodyPr/>
                    <a:lstStyle/>
                    <a:p>
                      <a:r>
                        <a:rPr lang="en-US" sz="2400" dirty="0" smtClean="0"/>
                        <a:t>Managing discards</a:t>
                      </a:r>
                      <a:endParaRPr lang="en-US" sz="2400" dirty="0"/>
                    </a:p>
                  </a:txBody>
                  <a:tcPr/>
                </a:tc>
                <a:tc>
                  <a:txBody>
                    <a:bodyPr/>
                    <a:lstStyle/>
                    <a:p>
                      <a:r>
                        <a:rPr lang="en-US" sz="2400" dirty="0" smtClean="0"/>
                        <a:t>Sustainability</a:t>
                      </a:r>
                      <a:endParaRPr lang="en-US" sz="2400" dirty="0"/>
                    </a:p>
                  </a:txBody>
                  <a:tcPr/>
                </a:tc>
              </a:tr>
              <a:tr h="427653">
                <a:tc>
                  <a:txBody>
                    <a:bodyPr/>
                    <a:lstStyle/>
                    <a:p>
                      <a:r>
                        <a:rPr lang="en-US" sz="2400" b="1" dirty="0" smtClean="0"/>
                        <a:t>Lifecycle</a:t>
                      </a:r>
                      <a:endParaRPr lang="en-US" sz="2400" b="1" dirty="0"/>
                    </a:p>
                  </a:txBody>
                  <a:tcPr/>
                </a:tc>
                <a:tc>
                  <a:txBody>
                    <a:bodyPr/>
                    <a:lstStyle/>
                    <a:p>
                      <a:r>
                        <a:rPr lang="en-US" sz="2400" dirty="0" smtClean="0"/>
                        <a:t>Primarily downstream</a:t>
                      </a:r>
                      <a:endParaRPr lang="en-US" sz="2400" dirty="0"/>
                    </a:p>
                  </a:txBody>
                  <a:tcPr/>
                </a:tc>
                <a:tc>
                  <a:txBody>
                    <a:bodyPr/>
                    <a:lstStyle/>
                    <a:p>
                      <a:r>
                        <a:rPr lang="en-US" sz="2400" dirty="0" smtClean="0"/>
                        <a:t>All stages</a:t>
                      </a:r>
                      <a:endParaRPr lang="en-US" sz="2400" dirty="0"/>
                    </a:p>
                  </a:txBody>
                  <a:tcPr/>
                </a:tc>
              </a:tr>
              <a:tr h="1454021">
                <a:tc>
                  <a:txBody>
                    <a:bodyPr/>
                    <a:lstStyle/>
                    <a:p>
                      <a:r>
                        <a:rPr lang="en-US" sz="2400" b="1" dirty="0" smtClean="0"/>
                        <a:t>Environmental scope</a:t>
                      </a:r>
                      <a:endParaRPr lang="en-US" sz="2400" b="1" dirty="0"/>
                    </a:p>
                  </a:txBody>
                  <a:tcPr/>
                </a:tc>
                <a:tc>
                  <a:txBody>
                    <a:bodyPr/>
                    <a:lstStyle/>
                    <a:p>
                      <a:r>
                        <a:rPr lang="en-US" sz="2400" dirty="0" smtClean="0"/>
                        <a:t>Emissions</a:t>
                      </a:r>
                      <a:r>
                        <a:rPr lang="en-US" sz="2400" baseline="0" dirty="0" smtClean="0"/>
                        <a:t> from waste facilities; resource conservation from recovery</a:t>
                      </a:r>
                      <a:endParaRPr lang="en-US" sz="2400" dirty="0"/>
                    </a:p>
                  </a:txBody>
                  <a:tcPr/>
                </a:tc>
                <a:tc>
                  <a:txBody>
                    <a:bodyPr/>
                    <a:lstStyle/>
                    <a:p>
                      <a:r>
                        <a:rPr lang="en-US" sz="2400" smtClean="0"/>
                        <a:t>All pollutants, resources</a:t>
                      </a:r>
                      <a:endParaRPr lang="en-US" sz="2400" dirty="0"/>
                    </a:p>
                  </a:txBody>
                  <a:tcPr/>
                </a:tc>
              </a:tr>
              <a:tr h="1111898">
                <a:tc>
                  <a:txBody>
                    <a:bodyPr/>
                    <a:lstStyle/>
                    <a:p>
                      <a:r>
                        <a:rPr lang="en-US" sz="2400" b="1" dirty="0" smtClean="0"/>
                        <a:t>Partners</a:t>
                      </a:r>
                      <a:endParaRPr lang="en-US" sz="2400" b="1" dirty="0"/>
                    </a:p>
                  </a:txBody>
                  <a:tcPr/>
                </a:tc>
                <a:tc>
                  <a:txBody>
                    <a:bodyPr/>
                    <a:lstStyle/>
                    <a:p>
                      <a:r>
                        <a:rPr lang="en-US" sz="2400" smtClean="0"/>
                        <a:t>Waste generators, waste industry, users </a:t>
                      </a:r>
                      <a:r>
                        <a:rPr lang="en-US" sz="2400" dirty="0" smtClean="0"/>
                        <a:t>of recovered</a:t>
                      </a:r>
                      <a:r>
                        <a:rPr lang="en-US" sz="2400" baseline="0" dirty="0" smtClean="0"/>
                        <a:t> material</a:t>
                      </a:r>
                      <a:endParaRPr lang="en-US" sz="2400" dirty="0"/>
                    </a:p>
                  </a:txBody>
                  <a:tcPr/>
                </a:tc>
                <a:tc>
                  <a:txBody>
                    <a:bodyPr/>
                    <a:lstStyle/>
                    <a:p>
                      <a:r>
                        <a:rPr lang="en-US" sz="2400" dirty="0" smtClean="0"/>
                        <a:t>Everyone involved in the life cycle of materials</a:t>
                      </a:r>
                      <a:endParaRPr lang="en-US" sz="2400" dirty="0"/>
                    </a:p>
                  </a:txBody>
                  <a:tcPr/>
                </a:tc>
              </a:tr>
            </a:tbl>
          </a:graphicData>
        </a:graphic>
      </p:graphicFrame>
      <p:sp>
        <p:nvSpPr>
          <p:cNvPr id="5" name="Slide Number Placeholder 6"/>
          <p:cNvSpPr>
            <a:spLocks noGrp="1"/>
          </p:cNvSpPr>
          <p:nvPr>
            <p:ph type="sldNum" sz="quarter" idx="4294967295"/>
          </p:nvPr>
        </p:nvSpPr>
        <p:spPr>
          <a:xfrm>
            <a:off x="8686800" y="228600"/>
            <a:ext cx="304800" cy="365125"/>
          </a:xfrm>
          <a:prstGeom prst="rect">
            <a:avLst/>
          </a:prstGeom>
        </p:spPr>
        <p:txBody>
          <a:bodyPr vert="horz" lIns="91440" tIns="45720" rIns="91440" bIns="45720" rtlCol="0" anchor="ctr"/>
          <a:lstStyle>
            <a:lvl1pPr algn="r">
              <a:defRPr sz="1600">
                <a:solidFill>
                  <a:schemeClr val="bg1"/>
                </a:solidFill>
              </a:defRPr>
            </a:lvl1pPr>
          </a:lstStyle>
          <a:p>
            <a:fld id="{8BDCFB9A-F750-4F34-A4AA-5CF0DA7E701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5257799" y="1981200"/>
            <a:ext cx="3404593" cy="438912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Materials Management?</a:t>
            </a:r>
            <a:endParaRPr lang="en-US" dirty="0"/>
          </a:p>
        </p:txBody>
      </p:sp>
      <p:pic>
        <p:nvPicPr>
          <p:cNvPr id="6" name="Picture 5"/>
          <p:cNvPicPr>
            <a:picLocks noChangeAspect="1"/>
          </p:cNvPicPr>
          <p:nvPr/>
        </p:nvPicPr>
        <p:blipFill>
          <a:blip r:embed="rId4" cstate="print"/>
          <a:srcRect l="24000" t="8438" r="22500" b="4688"/>
          <a:stretch>
            <a:fillRect/>
          </a:stretch>
        </p:blipFill>
        <p:spPr bwMode="auto">
          <a:xfrm>
            <a:off x="1600199" y="1981200"/>
            <a:ext cx="3391815" cy="438912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Why Materials Management?</a:t>
            </a:r>
            <a:br>
              <a:rPr lang="en-US" sz="2800" dirty="0" smtClean="0"/>
            </a:br>
            <a:endParaRPr lang="en-US" sz="2800" dirty="0"/>
          </a:p>
        </p:txBody>
      </p:sp>
      <p:sp>
        <p:nvSpPr>
          <p:cNvPr id="622595" name="Rectangle 3"/>
          <p:cNvSpPr>
            <a:spLocks noGrp="1" noChangeArrowheads="1"/>
          </p:cNvSpPr>
          <p:nvPr>
            <p:ph type="body" sz="quarter" idx="11"/>
          </p:nvPr>
        </p:nvSpPr>
        <p:spPr>
          <a:xfrm>
            <a:off x="1676400" y="1752600"/>
            <a:ext cx="7162800" cy="4495800"/>
          </a:xfrm>
        </p:spPr>
        <p:txBody>
          <a:bodyPr/>
          <a:lstStyle/>
          <a:p>
            <a:pPr>
              <a:buFont typeface="Arial" panose="020B0604020202020204" pitchFamily="34" charset="0"/>
              <a:buChar char="•"/>
            </a:pPr>
            <a:r>
              <a:rPr lang="en-US" sz="1800" b="1" dirty="0" smtClean="0"/>
              <a:t>Answers Complex Questions about Choices and Impact - </a:t>
            </a:r>
            <a:r>
              <a:rPr lang="en-US" sz="1800" dirty="0" smtClean="0"/>
              <a:t>Everyday, people make choices about products and services: </a:t>
            </a:r>
          </a:p>
          <a:p>
            <a:pPr marL="800100" lvl="1" indent="-342900">
              <a:buFont typeface="Arial" panose="020B0604020202020204" pitchFamily="34" charset="0"/>
              <a:buChar char="•"/>
            </a:pPr>
            <a:r>
              <a:rPr lang="en-US" sz="1400" dirty="0" smtClean="0"/>
              <a:t>Which products do we buy? </a:t>
            </a:r>
          </a:p>
          <a:p>
            <a:pPr marL="800100" lvl="1" indent="-342900">
              <a:buFont typeface="Arial" panose="020B0604020202020204" pitchFamily="34" charset="0"/>
              <a:buChar char="•"/>
            </a:pPr>
            <a:r>
              <a:rPr lang="en-US" sz="1400" dirty="0" smtClean="0"/>
              <a:t>What are they made of and how are they made? </a:t>
            </a:r>
          </a:p>
          <a:p>
            <a:pPr marL="800100" lvl="1" indent="-342900">
              <a:buFont typeface="Arial" panose="020B0604020202020204" pitchFamily="34" charset="0"/>
              <a:buChar char="•"/>
            </a:pPr>
            <a:r>
              <a:rPr lang="en-US" sz="1400" dirty="0" smtClean="0"/>
              <a:t>How do we use them? </a:t>
            </a:r>
          </a:p>
          <a:p>
            <a:pPr marL="800100" lvl="1" indent="-342900">
              <a:buFont typeface="Arial" panose="020B0604020202020204" pitchFamily="34" charset="0"/>
              <a:buChar char="•"/>
            </a:pPr>
            <a:r>
              <a:rPr lang="en-US" sz="1400" dirty="0" smtClean="0"/>
              <a:t>What do we do with stuff when we’re through with it?  </a:t>
            </a:r>
          </a:p>
          <a:p>
            <a:pPr>
              <a:buNone/>
            </a:pPr>
            <a:r>
              <a:rPr lang="en-US" dirty="0" smtClean="0"/>
              <a:t>    </a:t>
            </a:r>
            <a:r>
              <a:rPr lang="en-US" sz="1800" dirty="0" smtClean="0"/>
              <a:t>All of these choices have environmental   consequences –     some large, some small, almost all unseen.  </a:t>
            </a:r>
            <a:endParaRPr lang="en-US" dirty="0" smtClean="0"/>
          </a:p>
          <a:p>
            <a:pPr>
              <a:buNone/>
            </a:pPr>
            <a:endParaRPr lang="en-US" sz="800" dirty="0" smtClean="0"/>
          </a:p>
          <a:p>
            <a:pPr marL="285750" indent="-285750">
              <a:buFont typeface="Arial" panose="020B0604020202020204" pitchFamily="34" charset="0"/>
              <a:buChar char="•"/>
            </a:pPr>
            <a:r>
              <a:rPr lang="en-US" sz="1800" b="1" dirty="0" smtClean="0"/>
              <a:t>Multi-attribute - </a:t>
            </a:r>
            <a:r>
              <a:rPr lang="en-US" sz="1800" dirty="0" smtClean="0"/>
              <a:t>Very narrowly focused attributes like “recyclable”, “biodegradable”, or “organic”  don’t tell us about all of the other potential environmental impacts that occur in all stages of the life cycle.</a:t>
            </a:r>
          </a:p>
          <a:p>
            <a:endParaRPr lang="en-US" sz="800" dirty="0" smtClean="0"/>
          </a:p>
          <a:p>
            <a:pPr>
              <a:buFont typeface="Arial" panose="020B0604020202020204" pitchFamily="34" charset="0"/>
              <a:buChar char="•"/>
            </a:pPr>
            <a:r>
              <a:rPr lang="en-US" sz="1800" b="1" dirty="0" smtClean="0"/>
              <a:t>Offers Inter-related Solutions</a:t>
            </a:r>
            <a:r>
              <a:rPr lang="en-US" sz="1800" dirty="0" smtClean="0"/>
              <a:t> </a:t>
            </a:r>
            <a:r>
              <a:rPr lang="en-US" sz="1800" b="1" dirty="0" smtClean="0"/>
              <a:t>-</a:t>
            </a:r>
            <a:r>
              <a:rPr lang="en-US" sz="1800" dirty="0" smtClean="0"/>
              <a:t> SMM requires interaction between programs that deal with a wide range of media (air, water, etc.)  to identify and address "hotspots" which cause major environmental impacts.</a:t>
            </a:r>
          </a:p>
        </p:txBody>
      </p:sp>
      <p:sp>
        <p:nvSpPr>
          <p:cNvPr id="7" name="TextBox 6"/>
          <p:cNvSpPr txBox="1"/>
          <p:nvPr/>
        </p:nvSpPr>
        <p:spPr>
          <a:xfrm>
            <a:off x="0" y="6248400"/>
            <a:ext cx="2618794" cy="707886"/>
          </a:xfrm>
          <a:prstGeom prst="rect">
            <a:avLst/>
          </a:prstGeom>
          <a:noFill/>
        </p:spPr>
        <p:txBody>
          <a:bodyPr wrap="square" rtlCol="0">
            <a:spAutoFit/>
          </a:bodyPr>
          <a:lstStyle/>
          <a:p>
            <a:r>
              <a:rPr lang="en-US" sz="2000" dirty="0" smtClean="0"/>
              <a:t>Source: </a:t>
            </a:r>
          </a:p>
          <a:p>
            <a:r>
              <a:rPr lang="en-US" sz="2000" dirty="0" smtClean="0"/>
              <a:t>US EPA (2015)</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sz="2800" dirty="0" smtClean="0"/>
              <a:t>From “Discards Management” to “Materials Management:</a:t>
            </a:r>
            <a:endParaRPr lang="en-US" sz="2800" dirty="0"/>
          </a:p>
        </p:txBody>
      </p:sp>
      <p:sp>
        <p:nvSpPr>
          <p:cNvPr id="622595" name="Rectangle 3"/>
          <p:cNvSpPr>
            <a:spLocks noGrp="1" noChangeArrowheads="1"/>
          </p:cNvSpPr>
          <p:nvPr>
            <p:ph type="body" sz="quarter" idx="11"/>
          </p:nvPr>
        </p:nvSpPr>
        <p:spPr>
          <a:xfrm>
            <a:off x="1752600" y="2667000"/>
            <a:ext cx="7162800" cy="4495800"/>
          </a:xfrm>
        </p:spPr>
        <p:txBody>
          <a:bodyPr/>
          <a:lstStyle/>
          <a:p>
            <a:pPr>
              <a:spcBef>
                <a:spcPts val="1200"/>
              </a:spcBef>
            </a:pPr>
            <a:r>
              <a:rPr lang="en-US" sz="2800" dirty="0" smtClean="0"/>
              <a:t>A full view of </a:t>
            </a:r>
            <a:r>
              <a:rPr lang="en-US" sz="2800" u="sng" dirty="0" smtClean="0"/>
              <a:t>impacts</a:t>
            </a:r>
            <a:r>
              <a:rPr lang="en-US" sz="2800" dirty="0" smtClean="0"/>
              <a:t> across the life cycle</a:t>
            </a:r>
          </a:p>
          <a:p>
            <a:pPr>
              <a:spcBef>
                <a:spcPts val="1200"/>
              </a:spcBef>
            </a:pPr>
            <a:r>
              <a:rPr lang="en-US" sz="2800" dirty="0" smtClean="0"/>
              <a:t>A full view of </a:t>
            </a:r>
            <a:r>
              <a:rPr lang="en-US" sz="2800" u="sng" dirty="0" smtClean="0"/>
              <a:t>actions</a:t>
            </a:r>
            <a:r>
              <a:rPr lang="en-US" sz="2800" dirty="0" smtClean="0"/>
              <a:t> across the life cycle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srcRect b="6419"/>
          <a:stretch>
            <a:fillRect/>
          </a:stretch>
        </p:blipFill>
        <p:spPr bwMode="auto">
          <a:xfrm>
            <a:off x="1905000" y="1981200"/>
            <a:ext cx="5224424" cy="4513628"/>
          </a:xfrm>
          <a:prstGeom prst="rect">
            <a:avLst/>
          </a:prstGeom>
          <a:noFill/>
        </p:spPr>
      </p:pic>
      <p:sp>
        <p:nvSpPr>
          <p:cNvPr id="622594" name="Rectangle 2"/>
          <p:cNvSpPr>
            <a:spLocks noGrp="1" noChangeArrowheads="1"/>
          </p:cNvSpPr>
          <p:nvPr>
            <p:ph type="title"/>
          </p:nvPr>
        </p:nvSpPr>
        <p:spPr>
          <a:xfrm>
            <a:off x="1752600" y="1143000"/>
            <a:ext cx="7391400" cy="838200"/>
          </a:xfrm>
        </p:spPr>
        <p:txBody>
          <a:bodyPr/>
          <a:lstStyle/>
          <a:p>
            <a:r>
              <a:rPr lang="en-US" sz="2800" dirty="0" smtClean="0"/>
              <a:t>From “Discards Management” to “Materials Management:</a:t>
            </a:r>
            <a:endParaRPr lang="en-US" sz="2800" dirty="0"/>
          </a:p>
        </p:txBody>
      </p:sp>
      <p:pic>
        <p:nvPicPr>
          <p:cNvPr id="1026" name="Picture 2"/>
          <p:cNvPicPr>
            <a:picLocks noChangeAspect="1" noChangeArrowheads="1"/>
          </p:cNvPicPr>
          <p:nvPr/>
        </p:nvPicPr>
        <p:blipFill>
          <a:blip r:embed="rId4"/>
          <a:srcRect/>
          <a:stretch>
            <a:fillRect/>
          </a:stretch>
        </p:blipFill>
        <p:spPr bwMode="auto">
          <a:xfrm>
            <a:off x="3505200" y="6152469"/>
            <a:ext cx="883813" cy="705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75BA"/>
        </a:hlink>
        <a:folHlink>
          <a:srgbClr val="A71A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23AB732372744290151FA0B059D851" ma:contentTypeVersion="0" ma:contentTypeDescription="Create a new document." ma:contentTypeScope="" ma:versionID="ad848b54cd541558382abea0dbf44b6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7BA0A-3D43-44A0-A8C1-030CD065E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7CC305C-5C49-4D7A-9D13-383ABC40D6A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57064B11-B126-44B5-8FD2-5ACB482095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7185</TotalTime>
  <Words>1093</Words>
  <Application>Microsoft Office PowerPoint</Application>
  <PresentationFormat>On-screen Show (4:3)</PresentationFormat>
  <Paragraphs>156</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How Recycling Managers Can Best Contribute to Achieving Sustainable Materials Management</vt:lpstr>
      <vt:lpstr>Overview</vt:lpstr>
      <vt:lpstr>Materials Management: 2 Working Definitions (US EPA)</vt:lpstr>
      <vt:lpstr>Materials Management:  A “Life Cycle” View</vt:lpstr>
      <vt:lpstr>“Discards management” and “materials management” compared</vt:lpstr>
      <vt:lpstr>Materials Management?</vt:lpstr>
      <vt:lpstr>Why Materials Management? </vt:lpstr>
      <vt:lpstr>From “Discards Management” to “Materials Management:</vt:lpstr>
      <vt:lpstr>From “Discards Management” to “Materials Management:</vt:lpstr>
      <vt:lpstr>From “Discards Management” to “Materials Management:</vt:lpstr>
      <vt:lpstr>From “Discards Management” to “Materials Management:</vt:lpstr>
      <vt:lpstr>Example of Actions Across the Life Cycle: PET Water Bottles</vt:lpstr>
      <vt:lpstr>Example of Actions Across the Life Cycle: PET Water Bottles</vt:lpstr>
      <vt:lpstr>Example of Actions Across the Life Cycle: PET Water Bottles</vt:lpstr>
      <vt:lpstr>Example of Actions Across the Life Cycle: PET Water Bottles</vt:lpstr>
      <vt:lpstr>The “Solid Waste Management” Hierarchy</vt:lpstr>
      <vt:lpstr>Materials Management  </vt:lpstr>
      <vt:lpstr>Slide 18</vt:lpstr>
      <vt:lpstr>Nicolaus Copernicus  </vt:lpstr>
      <vt:lpstr>World View #1: Recycling is Independent of Other Life Cycle Stages</vt:lpstr>
      <vt:lpstr>World View #2: “Systems Thinking”</vt:lpstr>
      <vt:lpstr>Design for Recycling? Design for Prevention? Design for Environment?</vt:lpstr>
      <vt:lpstr>The “Solid Waste Management” Hierarchy</vt:lpstr>
      <vt:lpstr>Food for Thought</vt:lpstr>
      <vt:lpstr>Slide 25</vt:lpstr>
      <vt:lpstr>Thank You</vt:lpstr>
    </vt:vector>
  </TitlesOfParts>
  <Company>DEQ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AOR presentation</dc:title>
  <dc:creator>State of Oregon</dc:creator>
  <cp:lastModifiedBy>David Allaway</cp:lastModifiedBy>
  <cp:revision>491</cp:revision>
  <cp:lastPrinted>2002-04-10T21:43:21Z</cp:lastPrinted>
  <dcterms:created xsi:type="dcterms:W3CDTF">2010-05-25T18:55:45Z</dcterms:created>
  <dcterms:modified xsi:type="dcterms:W3CDTF">2015-02-14T01:39:33Z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0x0101003A23AB732372744290151FA0B059D851</vt:lpwstr>
  </property>
</Properties>
</file>