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57" r:id="rId7"/>
    <p:sldId id="260" r:id="rId8"/>
    <p:sldId id="258" r:id="rId9"/>
    <p:sldId id="261" r:id="rId10"/>
    <p:sldId id="262" r:id="rId11"/>
    <p:sldId id="263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06F549-8AC5-40BC-9C14-568B5F78EBB3}" v="539" dt="2019-08-22T20:52:01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TTCS\AppData\Local\Microsoft\Windows\INetCache\Content.Outlook\ZBGWN133\Financial%20report%20March%202019%20year%20e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TTCS\AppData\Local\Microsoft\Windows\INetCache\Content.Outlook\ZBGWN133\Financial%20report%20March%202019%20year%20en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'[Financial report March 2019 year end.xlsx]Sheet2'!$B$53:$B$54</c:f>
              <c:strCache>
                <c:ptCount val="2"/>
                <c:pt idx="0">
                  <c:v>Unrestricted</c:v>
                </c:pt>
                <c:pt idx="1">
                  <c:v>Restricted</c:v>
                </c:pt>
              </c:strCache>
            </c:strRef>
          </c:cat>
          <c:val>
            <c:numRef>
              <c:f>'[Financial report March 2019 year end.xlsx]Sheet2'!$C$53:$C$54</c:f>
              <c:numCache>
                <c:formatCode>_("$"* #,##0.00_);_("$"* \(#,##0.00\);_("$"* "-"??_);_(@_)</c:formatCode>
                <c:ptCount val="2"/>
                <c:pt idx="0">
                  <c:v>48355</c:v>
                </c:pt>
                <c:pt idx="1">
                  <c:v>284183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FA-4ED2-B494-1F47B3B20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821104"/>
        <c:axId val="522818480"/>
      </c:barChart>
      <c:catAx>
        <c:axId val="52282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818480"/>
        <c:crosses val="autoZero"/>
        <c:auto val="1"/>
        <c:lblAlgn val="ctr"/>
        <c:lblOffset val="100"/>
        <c:noMultiLvlLbl val="0"/>
      </c:catAx>
      <c:valAx>
        <c:axId val="52281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2821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'[Financial report March 2019 year end.xlsx]Sheet2'!$B$57</c:f>
              <c:strCache>
                <c:ptCount val="1"/>
                <c:pt idx="0">
                  <c:v>Total Liabilities</c:v>
                </c:pt>
              </c:strCache>
            </c:strRef>
          </c:cat>
          <c:val>
            <c:numRef>
              <c:f>'[Financial report March 2019 year end.xlsx]Sheet2'!$C$57</c:f>
              <c:numCache>
                <c:formatCode>"$"#,##0_);[Red]\("$"#,##0\)</c:formatCode>
                <c:ptCount val="1"/>
                <c:pt idx="0">
                  <c:v>19566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DC-4014-8E62-68A70A55B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6585448"/>
        <c:axId val="379414856"/>
      </c:barChart>
      <c:catAx>
        <c:axId val="52658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14856"/>
        <c:crosses val="autoZero"/>
        <c:auto val="1"/>
        <c:lblAlgn val="ctr"/>
        <c:lblOffset val="100"/>
        <c:noMultiLvlLbl val="0"/>
      </c:catAx>
      <c:valAx>
        <c:axId val="379414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58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C358A-DA33-43E1-8178-8AB6CD49E58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0CDF-3D4A-4FE0-9695-37C3FD0F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3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Programming became NRC larges revenue generator in 2018/2019.  It was less than $20K in 2017/2018.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90CDF-3D4A-4FE0-9695-37C3FD0F6D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8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Programming in 2018/2019 Is 55% in 2017/208 it was 17%.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90CDF-3D4A-4FE0-9695-37C3FD0F6D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1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 expenses went 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90CDF-3D4A-4FE0-9695-37C3FD0F6D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97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2017/2018 program exp were only 18%, profess services was 56 and admin 21.  Better alignment this year!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90CDF-3D4A-4FE0-9695-37C3FD0F6D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45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Unrestricted has declined below $50K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90CDF-3D4A-4FE0-9695-37C3FD0F6D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09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Liabilities increased with slow paying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90CDF-3D4A-4FE0-9695-37C3FD0F6D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76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 summary  - NRC needs to raise revenue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90CDF-3D4A-4FE0-9695-37C3FD0F6D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9548-AEF6-43A0-A478-920815B94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96EBE-D41A-4FF0-8717-69A6A41F0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78910-A9FE-4B03-B6AE-119F7194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9B1AF-E3EB-4A12-9A9C-5B82AD63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EE174-716C-484E-A689-05FC4C8E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6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C8CC9-9EE8-4A94-A888-98F1A4DF3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E274B-2F7E-43FE-AF45-2160B4C6D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3A0CB-CE5A-45D1-8536-2B19491A6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7442B-E2AA-40D8-841F-D012D41F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D53A6-0EC8-4DBA-9C90-81B2FCBD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5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2AEAA8-4269-4A29-ADB8-2EEE5E234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881D4-0589-4FA2-B4EE-350C6BEA5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03D49-FFA3-43BD-8B62-0EB78B888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F8C8F-1675-48D6-9E18-7F5F70FE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C1888-B5DB-4D93-8B11-02B30390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EB-A55E-45AB-8878-F7BDD000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FC1F2-AACB-405B-B5BB-DAA46D16F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3F08-8A6A-437B-BD8B-6545081C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CC0D8-B7DE-477B-A684-13E48CF6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C64D6-99A4-46C3-8940-888CEC050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4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C5DE8-45D3-4DC0-8C49-21AED043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DDAE6-3342-4D3A-876D-9C2DE9AAE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AACFA-B440-4313-AC5A-645E77D9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E9908-9F25-4319-B7A8-E25E8DBF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AAEB8-54C7-40B1-8470-C30C7F55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1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4855-858E-467D-B43F-FAACA008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4D40-DECC-4C0A-BF40-2B6336B8A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AAD8F-A412-428F-9CB3-C51666208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FD960-8A1B-4BC4-982E-DB927B56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2EAD3-46AB-42FA-A433-D949A1D8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17DAB-E275-493B-ACC9-5A705A99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8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20FBA-9D01-4BA8-80B8-B1AEF4EF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2022B-7B48-45DA-A9E4-5A0379153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1986B-3830-4BAB-97A2-D679FE221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32BDC4-4D25-4247-BF6C-F5C451B5F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A590B-DCDD-4C12-B1C7-AAB4BEABA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F7EE97-AA1B-4BB8-86CA-F21DEBE2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33D1C1-4A74-470D-8894-51EAA594E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86A48-4405-47F7-BB48-DB80F4AB3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2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96F9-A70A-44B0-93C8-2AE59615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20C1C-E96D-42B0-B57E-AAB09CE8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68F6B-02EF-4307-A5DC-7858D3A1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467AB-E70E-40A5-BF2B-A0241337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BE4E1-7026-4AA6-A175-A667B452E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EDF9C3-C073-4394-8F9A-0D96B743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12934-4F93-496F-8801-8D8370B1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3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FEC43-21B4-4FB1-93B5-7A54F4D5F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FED6E-B766-47FC-B74D-B3E2E413C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E2195-AFB6-40E1-B15D-55FB71639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C8A0B-84A8-4EA5-9E84-BDC1E5B2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8638F-0177-41E2-B255-7AF4CB3F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8E9C3-1CCA-4B9C-ABD3-182AFA7F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D974F-E67F-472C-9E84-9F9F14583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91ED7-5CE7-45CA-B1BF-F78B0B8BAD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CD5E6-3B8B-4AA6-8FF7-FA161B11A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7B0DF-66B5-43EC-9EB3-25514BD03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9A776-E874-4D08-B677-4A8143397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EB9A1-A6A2-465E-A31D-57C412A5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3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9539D-05CE-425A-A899-E29ECAFD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D0506-59D1-4F4F-A6F4-8672A56EB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1B72E-BFF8-4435-9E6A-CF9AA46B9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3ED22-FD1D-405C-BF6F-9CDF46B6C9C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DF7A9-DFCC-4FE7-A881-49959720F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DF3AB-27F8-4BC8-9D27-92FF99204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6955C-A3CF-4E39-9D2F-FDF0C7498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3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nrcrecycles.org/board-busine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0C0CB-305B-4924-A3DB-F64C3507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629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National Recycling Coalition Annual Members’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57D86-0CE4-4E38-958F-35A867004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Fiscal Year 2018 – 2019</a:t>
            </a:r>
          </a:p>
          <a:p>
            <a:r>
              <a:rPr lang="en-US" sz="3600" dirty="0"/>
              <a:t>Treasurer’s Report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5BCA92-0CC8-41D4-A867-B1C91FE6173C}"/>
              </a:ext>
            </a:extLst>
          </p:cNvPr>
          <p:cNvSpPr/>
          <p:nvPr/>
        </p:nvSpPr>
        <p:spPr>
          <a:xfrm>
            <a:off x="0" y="5978852"/>
            <a:ext cx="12192000" cy="879148"/>
          </a:xfrm>
          <a:prstGeom prst="rect">
            <a:avLst/>
          </a:prstGeom>
          <a:solidFill>
            <a:srgbClr val="2E579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5" name="Picture 4" descr="nrc_logo_tagline.jpg">
            <a:extLst>
              <a:ext uri="{FF2B5EF4-FFF2-40B4-BE49-F238E27FC236}">
                <a16:creationId xmlns:a16="http://schemas.microsoft.com/office/drawing/2014/main" id="{8D42CFA9-47E6-440B-8618-F74C32DD8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640" y="109146"/>
            <a:ext cx="2319360" cy="269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2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CDE7-6260-41D8-8BC9-78E56C48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46" y="6618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Revenue Amount per Category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6E0061-315A-41B2-A653-F372749B0113}"/>
              </a:ext>
            </a:extLst>
          </p:cNvPr>
          <p:cNvSpPr/>
          <p:nvPr/>
        </p:nvSpPr>
        <p:spPr>
          <a:xfrm>
            <a:off x="0" y="5978852"/>
            <a:ext cx="12192000" cy="879148"/>
          </a:xfrm>
          <a:prstGeom prst="rect">
            <a:avLst/>
          </a:prstGeom>
          <a:solidFill>
            <a:srgbClr val="2E579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AC6585-0797-47CD-9D46-21360F1C9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754" y="1314798"/>
            <a:ext cx="8213742" cy="384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6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1C79-E1CC-4592-86C9-966936E8E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69" y="8246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Revenue Percent by Category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157D5B-169C-475C-BF11-41AA34D2BDC6}"/>
              </a:ext>
            </a:extLst>
          </p:cNvPr>
          <p:cNvSpPr/>
          <p:nvPr/>
        </p:nvSpPr>
        <p:spPr>
          <a:xfrm>
            <a:off x="0" y="5978852"/>
            <a:ext cx="12192000" cy="879148"/>
          </a:xfrm>
          <a:prstGeom prst="rect">
            <a:avLst/>
          </a:prstGeom>
          <a:solidFill>
            <a:srgbClr val="2E579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E86F3E-54ED-4A74-9281-976350D59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425" y="1076326"/>
            <a:ext cx="8286749" cy="490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79A0-FCFA-4575-A500-7A98E090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93" y="14531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Expense Amount per Category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48EE8B-DFF0-4AA6-858C-7D05AB5A68F8}"/>
              </a:ext>
            </a:extLst>
          </p:cNvPr>
          <p:cNvSpPr/>
          <p:nvPr/>
        </p:nvSpPr>
        <p:spPr>
          <a:xfrm>
            <a:off x="0" y="5978852"/>
            <a:ext cx="12192000" cy="879148"/>
          </a:xfrm>
          <a:prstGeom prst="rect">
            <a:avLst/>
          </a:prstGeom>
          <a:solidFill>
            <a:srgbClr val="2E579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E6E1C9-8172-47B1-9CB4-D1ED80C28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861" y="1103587"/>
            <a:ext cx="8354863" cy="479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9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65EA-1703-42DB-82B1-42CAA8DDE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41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Expense Percent by Category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99D01E-0CA2-436A-B956-83051C3224FE}"/>
              </a:ext>
            </a:extLst>
          </p:cNvPr>
          <p:cNvSpPr/>
          <p:nvPr/>
        </p:nvSpPr>
        <p:spPr>
          <a:xfrm>
            <a:off x="0" y="5978852"/>
            <a:ext cx="12192000" cy="879148"/>
          </a:xfrm>
          <a:prstGeom prst="rect">
            <a:avLst/>
          </a:prstGeom>
          <a:solidFill>
            <a:srgbClr val="2E579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A0F8E5-17DE-4F07-8F0F-DD33153E7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5" y="1457072"/>
            <a:ext cx="7372350" cy="443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3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6F4AD-6053-4A70-B95C-BFE80C56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12206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Asset Totals EOY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F8B4FE-2BD8-4D31-B88F-6B549CAD5A68}"/>
              </a:ext>
            </a:extLst>
          </p:cNvPr>
          <p:cNvSpPr/>
          <p:nvPr/>
        </p:nvSpPr>
        <p:spPr>
          <a:xfrm>
            <a:off x="0" y="5978852"/>
            <a:ext cx="12192000" cy="879148"/>
          </a:xfrm>
          <a:prstGeom prst="rect">
            <a:avLst/>
          </a:prstGeom>
          <a:solidFill>
            <a:srgbClr val="2E579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B284088-5B25-44D9-81A1-4C31150F0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852854"/>
              </p:ext>
            </p:extLst>
          </p:nvPr>
        </p:nvGraphicFramePr>
        <p:xfrm>
          <a:off x="1114425" y="1171575"/>
          <a:ext cx="9182100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133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BE232-0848-46D3-9BBA-6010E48E2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8415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Liability Totals EOY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8B56BB-B340-4741-90F8-EF94A501EDAA}"/>
              </a:ext>
            </a:extLst>
          </p:cNvPr>
          <p:cNvSpPr/>
          <p:nvPr/>
        </p:nvSpPr>
        <p:spPr>
          <a:xfrm>
            <a:off x="0" y="5978852"/>
            <a:ext cx="12192000" cy="879148"/>
          </a:xfrm>
          <a:prstGeom prst="rect">
            <a:avLst/>
          </a:prstGeom>
          <a:solidFill>
            <a:srgbClr val="2E579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4AEF01D-F4E9-4D91-BA32-70630D2B74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935958"/>
              </p:ext>
            </p:extLst>
          </p:nvPr>
        </p:nvGraphicFramePr>
        <p:xfrm>
          <a:off x="1866899" y="1181099"/>
          <a:ext cx="8048625" cy="450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537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88978-4DD5-400B-BADD-F0D11C4C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1800"/>
            <a:ext cx="9182100" cy="2747682"/>
          </a:xfrm>
        </p:spPr>
        <p:txBody>
          <a:bodyPr/>
          <a:lstStyle/>
          <a:p>
            <a:pPr algn="ctr"/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 for your continuing support!</a:t>
            </a:r>
            <a:b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Together, we are recycling.</a:t>
            </a:r>
            <a:endParaRPr lang="en-US" sz="6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821531-E22D-4B59-9A70-ECF04CE3C680}"/>
              </a:ext>
            </a:extLst>
          </p:cNvPr>
          <p:cNvSpPr/>
          <p:nvPr/>
        </p:nvSpPr>
        <p:spPr>
          <a:xfrm>
            <a:off x="0" y="5978852"/>
            <a:ext cx="12192000" cy="879148"/>
          </a:xfrm>
          <a:prstGeom prst="rect">
            <a:avLst/>
          </a:prstGeom>
          <a:solidFill>
            <a:srgbClr val="2E579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 descr="nrc_logo_tagline.jpg">
            <a:extLst>
              <a:ext uri="{FF2B5EF4-FFF2-40B4-BE49-F238E27FC236}">
                <a16:creationId xmlns:a16="http://schemas.microsoft.com/office/drawing/2014/main" id="{8EF8692C-0D90-46BF-8902-CD1766BCF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640" y="105755"/>
            <a:ext cx="2319360" cy="2693357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42262229-517D-47D8-BC93-AE057A81F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852940"/>
            <a:ext cx="1219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http://nrcrecycles.org/board-business/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A69C39-1840-4DA8-8013-5D37580FF07D}"/>
              </a:ext>
            </a:extLst>
          </p:cNvPr>
          <p:cNvSpPr txBox="1"/>
          <p:nvPr/>
        </p:nvSpPr>
        <p:spPr>
          <a:xfrm>
            <a:off x="838200" y="1066800"/>
            <a:ext cx="614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a detailed report, go to:</a:t>
            </a:r>
          </a:p>
        </p:txBody>
      </p:sp>
    </p:spTree>
    <p:extLst>
      <p:ext uri="{BB962C8B-B14F-4D97-AF65-F5344CB8AC3E}">
        <p14:creationId xmlns:p14="http://schemas.microsoft.com/office/powerpoint/2010/main" val="406892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926A150C07EB4DBFFE8F37146F9DD6" ma:contentTypeVersion="11" ma:contentTypeDescription="Create a new document." ma:contentTypeScope="" ma:versionID="769db3dabe05c1dbbf22ed2dec7af6e3">
  <xsd:schema xmlns:xsd="http://www.w3.org/2001/XMLSchema" xmlns:xs="http://www.w3.org/2001/XMLSchema" xmlns:p="http://schemas.microsoft.com/office/2006/metadata/properties" xmlns:ns1="http://schemas.microsoft.com/sharepoint/v3" xmlns:ns3="4dedecf9-fcb6-4ae3-8b4f-f6e3c577f205" xmlns:ns4="1c9c592e-b969-471a-921a-438cae761ca2" targetNamespace="http://schemas.microsoft.com/office/2006/metadata/properties" ma:root="true" ma:fieldsID="d1f7796e30563801f79afc9b30d754f7" ns1:_="" ns3:_="" ns4:_="">
    <xsd:import namespace="http://schemas.microsoft.com/sharepoint/v3"/>
    <xsd:import namespace="4dedecf9-fcb6-4ae3-8b4f-f6e3c577f205"/>
    <xsd:import namespace="1c9c592e-b969-471a-921a-438cae761ca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edecf9-fcb6-4ae3-8b4f-f6e3c577f2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c592e-b969-471a-921a-438cae761c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BA1B59-6D86-4F13-ADFF-707AC021D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edecf9-fcb6-4ae3-8b4f-f6e3c577f205"/>
    <ds:schemaRef ds:uri="1c9c592e-b969-471a-921a-438cae761c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8555B6-408A-4D61-ACAC-87D745E6E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68C2BD-A70B-4E93-A561-ED79CBCBCCB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terms/"/>
    <ds:schemaRef ds:uri="1c9c592e-b969-471a-921a-438cae761ca2"/>
    <ds:schemaRef ds:uri="4dedecf9-fcb6-4ae3-8b4f-f6e3c577f2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141</Words>
  <Application>Microsoft Office PowerPoint</Application>
  <PresentationFormat>Widescreen</PresentationFormat>
  <Paragraphs>26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National Recycling Coalition Annual Members’ Meeting </vt:lpstr>
      <vt:lpstr>Revenue Amount per Category</vt:lpstr>
      <vt:lpstr>Revenue Percent by Category</vt:lpstr>
      <vt:lpstr>Expense Amount per Category</vt:lpstr>
      <vt:lpstr>Expense Percent by Category</vt:lpstr>
      <vt:lpstr>Asset Totals EOY</vt:lpstr>
      <vt:lpstr>Liability Totals EOY</vt:lpstr>
      <vt:lpstr>Thank you for your continuing support!  Together, we are recycling.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Recycling Coalition Annual Members’ Meeting</dc:title>
  <dc:creator>Marjorie Griek</dc:creator>
  <cp:lastModifiedBy>Pitt, Charlotte S. - PW Manager</cp:lastModifiedBy>
  <cp:revision>25</cp:revision>
  <cp:lastPrinted>2019-08-22T20:12:05Z</cp:lastPrinted>
  <dcterms:created xsi:type="dcterms:W3CDTF">2017-08-23T22:14:25Z</dcterms:created>
  <dcterms:modified xsi:type="dcterms:W3CDTF">2019-08-22T20:52:01Z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0x010100A4926A150C07EB4DBFFE8F37146F9DD6</vt:lpwstr>
  </property>
</Properties>
</file>