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78" r:id="rId2"/>
    <p:sldId id="256" r:id="rId3"/>
    <p:sldId id="258" r:id="rId4"/>
    <p:sldId id="257" r:id="rId5"/>
    <p:sldId id="259" r:id="rId6"/>
    <p:sldId id="263" r:id="rId7"/>
    <p:sldId id="262" r:id="rId8"/>
    <p:sldId id="261" r:id="rId9"/>
    <p:sldId id="265" r:id="rId10"/>
    <p:sldId id="264" r:id="rId11"/>
    <p:sldId id="267" r:id="rId12"/>
    <p:sldId id="276" r:id="rId13"/>
    <p:sldId id="277" r:id="rId14"/>
    <p:sldId id="268" r:id="rId15"/>
    <p:sldId id="269" r:id="rId16"/>
    <p:sldId id="273" r:id="rId17"/>
    <p:sldId id="270" r:id="rId18"/>
    <p:sldId id="274" r:id="rId19"/>
    <p:sldId id="272" r:id="rId20"/>
    <p:sldId id="271" r:id="rId21"/>
    <p:sldId id="275" r:id="rId22"/>
    <p:sldId id="266"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2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BF3AA1-7A84-44D3-9D72-7B0C73AC478B}" v="12" dt="2024-11-19T18:25:10.309"/>
    <p1510:client id="{77732A77-9E4F-4A41-9F32-74B928218762}" v="17" dt="2024-11-18T19:14:10.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770"/>
  </p:normalViewPr>
  <p:slideViewPr>
    <p:cSldViewPr snapToGrid="0">
      <p:cViewPr varScale="1">
        <p:scale>
          <a:sx n="45" d="100"/>
          <a:sy n="45" d="100"/>
        </p:scale>
        <p:origin x="2126" y="48"/>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A Staff" userId="0DasWNJiYEEi80U2uE+1DwgY2m/h53+TETvPl49DOgg=" providerId="None" clId="Web-{77732A77-9E4F-4A41-9F32-74B928218762}"/>
    <pc:docChg chg="modSld">
      <pc:chgData name="SERA Staff" userId="0DasWNJiYEEi80U2uE+1DwgY2m/h53+TETvPl49DOgg=" providerId="None" clId="Web-{77732A77-9E4F-4A41-9F32-74B928218762}" dt="2024-11-18T19:14:10.605" v="15" actId="14100"/>
      <pc:docMkLst>
        <pc:docMk/>
      </pc:docMkLst>
      <pc:sldChg chg="addSp delSp modSp">
        <pc:chgData name="SERA Staff" userId="0DasWNJiYEEi80U2uE+1DwgY2m/h53+TETvPl49DOgg=" providerId="None" clId="Web-{77732A77-9E4F-4A41-9F32-74B928218762}" dt="2024-11-18T19:14:10.605" v="15" actId="14100"/>
        <pc:sldMkLst>
          <pc:docMk/>
          <pc:sldMk cId="2697917443" sldId="276"/>
        </pc:sldMkLst>
        <pc:picChg chg="mod">
          <ac:chgData name="SERA Staff" userId="0DasWNJiYEEi80U2uE+1DwgY2m/h53+TETvPl49DOgg=" providerId="None" clId="Web-{77732A77-9E4F-4A41-9F32-74B928218762}" dt="2024-11-18T19:14:06.495" v="14" actId="1076"/>
          <ac:picMkLst>
            <pc:docMk/>
            <pc:sldMk cId="2697917443" sldId="276"/>
            <ac:picMk id="5" creationId="{66C27449-003E-6E69-39FF-E1DE2E918617}"/>
          </ac:picMkLst>
        </pc:picChg>
        <pc:picChg chg="add mod">
          <ac:chgData name="SERA Staff" userId="0DasWNJiYEEi80U2uE+1DwgY2m/h53+TETvPl49DOgg=" providerId="None" clId="Web-{77732A77-9E4F-4A41-9F32-74B928218762}" dt="2024-11-18T19:14:10.605" v="15" actId="14100"/>
          <ac:picMkLst>
            <pc:docMk/>
            <pc:sldMk cId="2697917443" sldId="276"/>
            <ac:picMk id="6" creationId="{1B74C22F-9B2D-9841-E10F-BEBECA531E92}"/>
          </ac:picMkLst>
        </pc:picChg>
        <pc:picChg chg="del">
          <ac:chgData name="SERA Staff" userId="0DasWNJiYEEi80U2uE+1DwgY2m/h53+TETvPl49DOgg=" providerId="None" clId="Web-{77732A77-9E4F-4A41-9F32-74B928218762}" dt="2024-11-18T19:14:00.105" v="12"/>
          <ac:picMkLst>
            <pc:docMk/>
            <pc:sldMk cId="2697917443" sldId="276"/>
            <ac:picMk id="8" creationId="{81F3E6AD-77BE-EDB6-26B4-7CB297DA35D9}"/>
          </ac:picMkLst>
        </pc:picChg>
      </pc:sldChg>
    </pc:docChg>
  </pc:docChgLst>
  <pc:docChgLst>
    <pc:chgData name="SERA Staff" userId="0DasWNJiYEEi80U2uE+1DwgY2m/h53+TETvPl49DOgg=" providerId="None" clId="Web-{42BF3AA1-7A84-44D3-9D72-7B0C73AC478B}"/>
    <pc:docChg chg="modSld">
      <pc:chgData name="SERA Staff" userId="0DasWNJiYEEi80U2uE+1DwgY2m/h53+TETvPl49DOgg=" providerId="None" clId="Web-{42BF3AA1-7A84-44D3-9D72-7B0C73AC478B}" dt="2024-11-19T18:25:10.309" v="10" actId="1076"/>
      <pc:docMkLst>
        <pc:docMk/>
      </pc:docMkLst>
      <pc:sldChg chg="addSp delSp modSp">
        <pc:chgData name="SERA Staff" userId="0DasWNJiYEEi80U2uE+1DwgY2m/h53+TETvPl49DOgg=" providerId="None" clId="Web-{42BF3AA1-7A84-44D3-9D72-7B0C73AC478B}" dt="2024-11-19T18:25:10.309" v="10" actId="1076"/>
        <pc:sldMkLst>
          <pc:docMk/>
          <pc:sldMk cId="2697917443" sldId="276"/>
        </pc:sldMkLst>
        <pc:picChg chg="del">
          <ac:chgData name="SERA Staff" userId="0DasWNJiYEEi80U2uE+1DwgY2m/h53+TETvPl49DOgg=" providerId="None" clId="Web-{42BF3AA1-7A84-44D3-9D72-7B0C73AC478B}" dt="2024-11-19T18:24:48.214" v="6"/>
          <ac:picMkLst>
            <pc:docMk/>
            <pc:sldMk cId="2697917443" sldId="276"/>
            <ac:picMk id="5" creationId="{66C27449-003E-6E69-39FF-E1DE2E918617}"/>
          </ac:picMkLst>
        </pc:picChg>
        <pc:picChg chg="add mod modCrop">
          <ac:chgData name="SERA Staff" userId="0DasWNJiYEEi80U2uE+1DwgY2m/h53+TETvPl49DOgg=" providerId="None" clId="Web-{42BF3AA1-7A84-44D3-9D72-7B0C73AC478B}" dt="2024-11-19T18:25:10.309" v="10" actId="1076"/>
          <ac:picMkLst>
            <pc:docMk/>
            <pc:sldMk cId="2697917443" sldId="276"/>
            <ac:picMk id="8" creationId="{8B4F3707-A8E1-CA2B-6C72-B5D0075117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B100F-83EF-7749-ACB7-C109123DD48A}"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055C5-10BD-AB46-A4D9-4E1ADDD85019}" type="slidenum">
              <a:rPr lang="en-US" smtClean="0"/>
              <a:t>‹#›</a:t>
            </a:fld>
            <a:endParaRPr lang="en-US"/>
          </a:p>
        </p:txBody>
      </p:sp>
    </p:spTree>
    <p:extLst>
      <p:ext uri="{BB962C8B-B14F-4D97-AF65-F5344CB8AC3E}">
        <p14:creationId xmlns:p14="http://schemas.microsoft.com/office/powerpoint/2010/main" val="104621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29A21-0491-E1E2-CCDA-FD136A9BD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0CAB5-5466-8D60-6DB3-35AB85F2E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79311-A601-E4D4-AA2E-AD6BF7B1ED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BA15DC-7CD3-70EB-EC81-D6D9E8BA8678}"/>
              </a:ext>
            </a:extLst>
          </p:cNvPr>
          <p:cNvSpPr>
            <a:spLocks noGrp="1"/>
          </p:cNvSpPr>
          <p:nvPr>
            <p:ph type="sldNum" sz="quarter" idx="5"/>
          </p:nvPr>
        </p:nvSpPr>
        <p:spPr/>
        <p:txBody>
          <a:bodyPr/>
          <a:lstStyle/>
          <a:p>
            <a:fld id="{823055C5-10BD-AB46-A4D9-4E1ADDD85019}" type="slidenum">
              <a:rPr lang="en-US" smtClean="0"/>
              <a:t>1</a:t>
            </a:fld>
            <a:endParaRPr lang="en-US"/>
          </a:p>
        </p:txBody>
      </p:sp>
    </p:spTree>
    <p:extLst>
      <p:ext uri="{BB962C8B-B14F-4D97-AF65-F5344CB8AC3E}">
        <p14:creationId xmlns:p14="http://schemas.microsoft.com/office/powerpoint/2010/main" val="1513946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93F07-C1C1-A8B4-B855-CE3FA209C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06F17-BDAF-61B5-860E-DAA2FBF09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01F49-F12A-C1B1-3970-05E40E53B0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1F1F1F"/>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Outstanding Higher Education</a:t>
            </a:r>
            <a:r>
              <a:rPr lang="en-US" sz="180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rPr>
              <a:t>Stanford University</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Stanford University is a leading institution in sustainability and waste management education. With programs that address environmental systems engineering, waste reduction, and recycling, Stanford offers students a robust foundation in sustainability. Its career services and applied research centers support student pathways into environmental fields, demonstrating the university’s commitment to developing leaders in recycling and sustainable materials management.</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C72B011-D4AD-13BF-9B9A-0492E25B1464}"/>
              </a:ext>
            </a:extLst>
          </p:cNvPr>
          <p:cNvSpPr>
            <a:spLocks noGrp="1"/>
          </p:cNvSpPr>
          <p:nvPr>
            <p:ph type="sldNum" sz="quarter" idx="5"/>
          </p:nvPr>
        </p:nvSpPr>
        <p:spPr/>
        <p:txBody>
          <a:bodyPr/>
          <a:lstStyle/>
          <a:p>
            <a:fld id="{823055C5-10BD-AB46-A4D9-4E1ADDD85019}" type="slidenum">
              <a:rPr lang="en-US" smtClean="0"/>
              <a:t>11</a:t>
            </a:fld>
            <a:endParaRPr lang="en-US"/>
          </a:p>
        </p:txBody>
      </p:sp>
    </p:spTree>
    <p:extLst>
      <p:ext uri="{BB962C8B-B14F-4D97-AF65-F5344CB8AC3E}">
        <p14:creationId xmlns:p14="http://schemas.microsoft.com/office/powerpoint/2010/main" val="3896599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7EED4-382C-1634-E037-288847E74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5D659-970F-F86B-A781-7D39247DB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1B4B9-67BE-CE1F-3701-42F32D2BA012}"/>
              </a:ext>
            </a:extLst>
          </p:cNvPr>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Outstanding Public Education / Outreach Program</a:t>
            </a:r>
            <a:r>
              <a:rPr lang="en-US" sz="1800" dirty="0">
                <a:effectLst/>
                <a:latin typeface="Times New Roman" panose="02020603050405020304" pitchFamily="18" charset="0"/>
                <a:ea typeface="Times New Roman" panose="02020603050405020304" pitchFamily="18" charset="0"/>
              </a:rPr>
              <a:t> </a:t>
            </a:r>
          </a:p>
          <a:p>
            <a:pPr marL="0" marR="0"/>
            <a:r>
              <a:rPr lang="en-US" sz="1800" i="1" dirty="0">
                <a:effectLst/>
                <a:latin typeface="Times New Roman" panose="02020603050405020304" pitchFamily="18" charset="0"/>
                <a:ea typeface="Times New Roman" panose="02020603050405020304" pitchFamily="18" charset="0"/>
              </a:rPr>
              <a:t>Race to Zero Waste accepted by Teresa Bradley</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The Love Dolores Project, a collaboration involving Race to Zero Waste and San Francisco’s Recreation and Park Department, showcases the power of grassroots outreach in promoting zero waste. Through hands-on engagement at Dolores Park, the initiative fosters lasting behavioral change, creating a sustainable culture within San Francisco’s public spaces.</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D305522-8EEB-316F-E24A-BCE323E9D958}"/>
              </a:ext>
            </a:extLst>
          </p:cNvPr>
          <p:cNvSpPr>
            <a:spLocks noGrp="1"/>
          </p:cNvSpPr>
          <p:nvPr>
            <p:ph type="sldNum" sz="quarter" idx="5"/>
          </p:nvPr>
        </p:nvSpPr>
        <p:spPr/>
        <p:txBody>
          <a:bodyPr/>
          <a:lstStyle/>
          <a:p>
            <a:fld id="{823055C5-10BD-AB46-A4D9-4E1ADDD85019}" type="slidenum">
              <a:rPr lang="en-US" smtClean="0"/>
              <a:t>12</a:t>
            </a:fld>
            <a:endParaRPr lang="en-US"/>
          </a:p>
        </p:txBody>
      </p:sp>
    </p:spTree>
    <p:extLst>
      <p:ext uri="{BB962C8B-B14F-4D97-AF65-F5344CB8AC3E}">
        <p14:creationId xmlns:p14="http://schemas.microsoft.com/office/powerpoint/2010/main" val="1783728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7DE0-5C16-2B79-118E-0D40C89BA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BCEE5-6D20-1D04-0BB5-67E3FCAB9F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BBB05-600C-4D0B-08D5-5619A36E3161}"/>
              </a:ext>
            </a:extLst>
          </p:cNvPr>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Outstanding Market Development</a:t>
            </a:r>
            <a:r>
              <a:rPr lang="en-US" sz="1800" dirty="0">
                <a:effectLst/>
                <a:latin typeface="Times New Roman" panose="02020603050405020304" pitchFamily="18" charset="0"/>
                <a:ea typeface="Times New Roman" panose="02020603050405020304" pitchFamily="18" charset="0"/>
              </a:rPr>
              <a:t>  - Not attending</a:t>
            </a:r>
          </a:p>
          <a:p>
            <a:pPr marL="0" marR="0"/>
            <a:r>
              <a:rPr lang="en-US" sz="1800" i="1" dirty="0">
                <a:effectLst/>
                <a:latin typeface="Times New Roman" panose="02020603050405020304" pitchFamily="18" charset="0"/>
                <a:ea typeface="Times New Roman" panose="02020603050405020304" pitchFamily="18" charset="0"/>
              </a:rPr>
              <a:t>Wayne Gjerde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As Minnesota's Recycling Market Development Coordinator, Wayne Gjerde has led numerous initiatives to strengthen recycling markets, particularly for glass and other recyclable materials. By establishing the Recycling Market Development Center and fostering partnerships with manufacturers, Gjerde has significantly contributed to the growth of a sustainable recycling infrastructure, helping ensure Minnesota remains a leader in environmentally responsible market practices.</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A2849CF-175F-5480-5DF4-18EDFB301C62}"/>
              </a:ext>
            </a:extLst>
          </p:cNvPr>
          <p:cNvSpPr>
            <a:spLocks noGrp="1"/>
          </p:cNvSpPr>
          <p:nvPr>
            <p:ph type="sldNum" sz="quarter" idx="5"/>
          </p:nvPr>
        </p:nvSpPr>
        <p:spPr/>
        <p:txBody>
          <a:bodyPr/>
          <a:lstStyle/>
          <a:p>
            <a:fld id="{823055C5-10BD-AB46-A4D9-4E1ADDD85019}" type="slidenum">
              <a:rPr lang="en-US" smtClean="0"/>
              <a:t>13</a:t>
            </a:fld>
            <a:endParaRPr lang="en-US"/>
          </a:p>
        </p:txBody>
      </p:sp>
    </p:spTree>
    <p:extLst>
      <p:ext uri="{BB962C8B-B14F-4D97-AF65-F5344CB8AC3E}">
        <p14:creationId xmlns:p14="http://schemas.microsoft.com/office/powerpoint/2010/main" val="4183903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34FEC-8B81-619E-F623-A08BD5CAE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324B2-9C34-7239-0C87-8141DD5B57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BBCFA-3EF0-0220-7D74-A98D4023A277}"/>
              </a:ext>
            </a:extLst>
          </p:cNvPr>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Outstanding Corporate Leadership</a:t>
            </a:r>
            <a:r>
              <a:rPr lang="en-US" sz="1800" dirty="0">
                <a:effectLst/>
                <a:latin typeface="Times New Roman" panose="02020603050405020304" pitchFamily="18" charset="0"/>
                <a:ea typeface="Times New Roman" panose="02020603050405020304" pitchFamily="18" charset="0"/>
              </a:rPr>
              <a:t> </a:t>
            </a:r>
          </a:p>
          <a:p>
            <a:pPr marL="0" marR="0"/>
            <a:r>
              <a:rPr lang="en-US" sz="1800" i="1" dirty="0">
                <a:effectLst/>
                <a:latin typeface="Times New Roman" panose="02020603050405020304" pitchFamily="18" charset="0"/>
                <a:ea typeface="Times New Roman" panose="02020603050405020304" pitchFamily="18" charset="0"/>
              </a:rPr>
              <a:t>Flat Can Recycling accepted by Kathryn Gordon</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Kathryn Gordon's leadership at Flat Can Recycling has transformed recycling access in the Midwest, offering convenient, comprehensive recycling options for over 100 specialized items. Flat Can Recycling has quickly become a trusted partner for municipalities, businesses, and communities, delivering impactful solutions that extend beyond traditional recycling services and demonstrate Gordon's vision for a greener future.</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ECCFD5E4-A094-0306-2912-33E7CE84C67D}"/>
              </a:ext>
            </a:extLst>
          </p:cNvPr>
          <p:cNvSpPr>
            <a:spLocks noGrp="1"/>
          </p:cNvSpPr>
          <p:nvPr>
            <p:ph type="sldNum" sz="quarter" idx="5"/>
          </p:nvPr>
        </p:nvSpPr>
        <p:spPr/>
        <p:txBody>
          <a:bodyPr/>
          <a:lstStyle/>
          <a:p>
            <a:fld id="{823055C5-10BD-AB46-A4D9-4E1ADDD85019}" type="slidenum">
              <a:rPr lang="en-US" smtClean="0"/>
              <a:t>14</a:t>
            </a:fld>
            <a:endParaRPr lang="en-US"/>
          </a:p>
        </p:txBody>
      </p:sp>
    </p:spTree>
    <p:extLst>
      <p:ext uri="{BB962C8B-B14F-4D97-AF65-F5344CB8AC3E}">
        <p14:creationId xmlns:p14="http://schemas.microsoft.com/office/powerpoint/2010/main" val="410896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2DFCD-DBD0-C243-4111-56135FDD1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3631C-5171-E4A2-895A-48FE8CC44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04A31-4C36-31DD-D32D-4DBFB0485905}"/>
              </a:ext>
            </a:extLst>
          </p:cNvPr>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Outstanding Diversity Leadership</a:t>
            </a:r>
            <a:r>
              <a:rPr lang="en-US" sz="1800" dirty="0">
                <a:effectLst/>
                <a:latin typeface="Times New Roman" panose="02020603050405020304" pitchFamily="18" charset="0"/>
                <a:ea typeface="Times New Roman" panose="02020603050405020304" pitchFamily="18" charset="0"/>
              </a:rPr>
              <a:t> </a:t>
            </a:r>
          </a:p>
          <a:p>
            <a:pPr marL="0" marR="0"/>
            <a:r>
              <a:rPr lang="en-US" sz="1800" i="1" dirty="0">
                <a:effectLst/>
                <a:latin typeface="Times New Roman" panose="02020603050405020304" pitchFamily="18" charset="0"/>
                <a:ea typeface="Times New Roman" panose="02020603050405020304" pitchFamily="18" charset="0"/>
              </a:rPr>
              <a:t>Sophia Huda</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Sophia Huda is a passionate advocate for recycling, plastic waste reduction, and environmental justice. Her diverse career has spanned continents, from the Middle East to sub-Saharan Africa, and she holds leadership roles in several U.S.-based environmental organizations. With a background in political science and sustainability management, Huda’s global perspective and commitment to environmental equity make her a trailblazer in the field.</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2FBFBCF-FD35-36B7-9284-9B1D9548675F}"/>
              </a:ext>
            </a:extLst>
          </p:cNvPr>
          <p:cNvSpPr>
            <a:spLocks noGrp="1"/>
          </p:cNvSpPr>
          <p:nvPr>
            <p:ph type="sldNum" sz="quarter" idx="5"/>
          </p:nvPr>
        </p:nvSpPr>
        <p:spPr/>
        <p:txBody>
          <a:bodyPr/>
          <a:lstStyle/>
          <a:p>
            <a:fld id="{823055C5-10BD-AB46-A4D9-4E1ADDD85019}" type="slidenum">
              <a:rPr lang="en-US" smtClean="0"/>
              <a:t>15</a:t>
            </a:fld>
            <a:endParaRPr lang="en-US"/>
          </a:p>
        </p:txBody>
      </p:sp>
    </p:spTree>
    <p:extLst>
      <p:ext uri="{BB962C8B-B14F-4D97-AF65-F5344CB8AC3E}">
        <p14:creationId xmlns:p14="http://schemas.microsoft.com/office/powerpoint/2010/main" val="1182110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1A03E-DC2D-3F23-300D-019630AAE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331A7-FB33-ED03-F6B8-89E1F35C9B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428CB-6DB4-F731-6806-72B85FAFA09F}"/>
              </a:ext>
            </a:extLst>
          </p:cNvPr>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Outstanding Elected Leader</a:t>
            </a:r>
            <a:r>
              <a:rPr lang="en-US" sz="1800" dirty="0">
                <a:effectLst/>
                <a:latin typeface="Times New Roman" panose="02020603050405020304" pitchFamily="18" charset="0"/>
                <a:ea typeface="Times New Roman" panose="02020603050405020304" pitchFamily="18" charset="0"/>
              </a:rPr>
              <a:t> – Not attending</a:t>
            </a:r>
          </a:p>
          <a:p>
            <a:pPr marL="0" marR="0"/>
            <a:r>
              <a:rPr lang="en-US" sz="1800" i="1" dirty="0">
                <a:effectLst/>
                <a:latin typeface="Times New Roman" panose="02020603050405020304" pitchFamily="18" charset="0"/>
                <a:ea typeface="Times New Roman" panose="02020603050405020304" pitchFamily="18" charset="0"/>
              </a:rPr>
              <a:t>Mayor Breanna </a:t>
            </a:r>
            <a:r>
              <a:rPr lang="en-US" sz="1800" i="1" dirty="0" err="1">
                <a:effectLst/>
                <a:latin typeface="Times New Roman" panose="02020603050405020304" pitchFamily="18" charset="0"/>
                <a:ea typeface="Times New Roman" panose="02020603050405020304" pitchFamily="18" charset="0"/>
              </a:rPr>
              <a:t>Lungo</a:t>
            </a:r>
            <a:r>
              <a:rPr lang="en-US" sz="1800" i="1" dirty="0">
                <a:effectLst/>
                <a:latin typeface="Times New Roman" panose="02020603050405020304" pitchFamily="18" charset="0"/>
                <a:ea typeface="Times New Roman" panose="02020603050405020304" pitchFamily="18" charset="0"/>
              </a:rPr>
              <a:t>-Koehn, Medford, MA</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Mayor Breanna </a:t>
            </a:r>
            <a:r>
              <a:rPr lang="en-US" sz="1800" dirty="0" err="1">
                <a:effectLst/>
                <a:latin typeface="Times New Roman" panose="02020603050405020304" pitchFamily="18" charset="0"/>
                <a:ea typeface="Times New Roman" panose="02020603050405020304" pitchFamily="18" charset="0"/>
              </a:rPr>
              <a:t>Lungo</a:t>
            </a:r>
            <a:r>
              <a:rPr lang="en-US" sz="1800" dirty="0">
                <a:effectLst/>
                <a:latin typeface="Times New Roman" panose="02020603050405020304" pitchFamily="18" charset="0"/>
                <a:ea typeface="Times New Roman" panose="02020603050405020304" pitchFamily="18" charset="0"/>
              </a:rPr>
              <a:t>-Koehn is a strong advocate for Zero Waste in Medford, Massachusetts. Under her leadership, the city launched a phased rollout of residential curbside composting for 19,000 households in July 2024. Mayor </a:t>
            </a:r>
            <a:r>
              <a:rPr lang="en-US" sz="1800" dirty="0" err="1">
                <a:effectLst/>
                <a:latin typeface="Times New Roman" panose="02020603050405020304" pitchFamily="18" charset="0"/>
                <a:ea typeface="Times New Roman" panose="02020603050405020304" pitchFamily="18" charset="0"/>
              </a:rPr>
              <a:t>Lungo</a:t>
            </a:r>
            <a:r>
              <a:rPr lang="en-US" sz="1800" dirty="0">
                <a:effectLst/>
                <a:latin typeface="Times New Roman" panose="02020603050405020304" pitchFamily="18" charset="0"/>
                <a:ea typeface="Times New Roman" panose="02020603050405020304" pitchFamily="18" charset="0"/>
              </a:rPr>
              <a:t>-Koehn has championed the program publicly, producing educational videos and actively supporting community adoption on social media, establishing Medford as a model for waste reduction and sustainability.</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1599D5D2-1EB6-F0D6-DF34-0FC8725DD7FA}"/>
              </a:ext>
            </a:extLst>
          </p:cNvPr>
          <p:cNvSpPr>
            <a:spLocks noGrp="1"/>
          </p:cNvSpPr>
          <p:nvPr>
            <p:ph type="sldNum" sz="quarter" idx="5"/>
          </p:nvPr>
        </p:nvSpPr>
        <p:spPr/>
        <p:txBody>
          <a:bodyPr/>
          <a:lstStyle/>
          <a:p>
            <a:fld id="{823055C5-10BD-AB46-A4D9-4E1ADDD85019}" type="slidenum">
              <a:rPr lang="en-US" smtClean="0"/>
              <a:t>16</a:t>
            </a:fld>
            <a:endParaRPr lang="en-US"/>
          </a:p>
        </p:txBody>
      </p:sp>
    </p:spTree>
    <p:extLst>
      <p:ext uri="{BB962C8B-B14F-4D97-AF65-F5344CB8AC3E}">
        <p14:creationId xmlns:p14="http://schemas.microsoft.com/office/powerpoint/2010/main" val="2161921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00D84-C4D7-6B75-24D5-A577B34D9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AF765-5C72-52CE-0841-14FACA99E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A2A14-24E5-2D6C-B8CA-E798DF0769E7}"/>
              </a:ext>
            </a:extLst>
          </p:cNvPr>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Outstanding Community or Government Program</a:t>
            </a:r>
            <a:r>
              <a:rPr lang="en-US" sz="1800" dirty="0">
                <a:effectLst/>
                <a:latin typeface="Times New Roman" panose="02020603050405020304" pitchFamily="18" charset="0"/>
                <a:ea typeface="Times New Roman" panose="02020603050405020304" pitchFamily="18" charset="0"/>
              </a:rPr>
              <a:t> </a:t>
            </a:r>
          </a:p>
          <a:p>
            <a:pPr marL="0" marR="0"/>
            <a:r>
              <a:rPr lang="en-US" sz="1800" i="1" dirty="0">
                <a:effectLst/>
                <a:latin typeface="Times New Roman" panose="02020603050405020304" pitchFamily="18" charset="0"/>
                <a:ea typeface="Times New Roman" panose="02020603050405020304" pitchFamily="18" charset="0"/>
              </a:rPr>
              <a:t>Cleveland Metroparks Volunteer Recycling Program accepted by Lynn Lisner</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Cleveland Metroparks’ Volunteer Recycling Program exemplifies how community engagement can make a tangible environmental impact. Volunteers have dedicated hundreds of hours to sort recyclables, resulting in 14 tons of recycled material and significant financial savings. The program’s success, grounded in collaboration and education, has become a model for volunteer-led sustainability initiatives that benefit both the environment and the community.</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D4613132-B4AC-5C9B-03B7-0FC971BE3C05}"/>
              </a:ext>
            </a:extLst>
          </p:cNvPr>
          <p:cNvSpPr>
            <a:spLocks noGrp="1"/>
          </p:cNvSpPr>
          <p:nvPr>
            <p:ph type="sldNum" sz="quarter" idx="5"/>
          </p:nvPr>
        </p:nvSpPr>
        <p:spPr/>
        <p:txBody>
          <a:bodyPr/>
          <a:lstStyle/>
          <a:p>
            <a:fld id="{823055C5-10BD-AB46-A4D9-4E1ADDD85019}" type="slidenum">
              <a:rPr lang="en-US" smtClean="0"/>
              <a:t>17</a:t>
            </a:fld>
            <a:endParaRPr lang="en-US"/>
          </a:p>
        </p:txBody>
      </p:sp>
    </p:spTree>
    <p:extLst>
      <p:ext uri="{BB962C8B-B14F-4D97-AF65-F5344CB8AC3E}">
        <p14:creationId xmlns:p14="http://schemas.microsoft.com/office/powerpoint/2010/main" val="2379862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2FEE6-867D-10E2-8A5F-F7CF6DF15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9F9A1-8D0A-4533-022E-C99AC1F8A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D224A-16DE-66A8-1E92-2C76FFAC6A72}"/>
              </a:ext>
            </a:extLst>
          </p:cNvPr>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Outstanding Recycling Innovation</a:t>
            </a:r>
            <a:r>
              <a:rPr lang="en-US" sz="1800" dirty="0">
                <a:effectLst/>
                <a:latin typeface="Times New Roman" panose="02020603050405020304" pitchFamily="18" charset="0"/>
                <a:ea typeface="Times New Roman" panose="02020603050405020304" pitchFamily="18" charset="0"/>
              </a:rPr>
              <a:t> – Not attending</a:t>
            </a:r>
          </a:p>
          <a:p>
            <a:pPr marL="0" marR="0"/>
            <a:r>
              <a:rPr lang="en-US" sz="1800" i="1" dirty="0" err="1">
                <a:effectLst/>
                <a:latin typeface="Times New Roman" panose="02020603050405020304" pitchFamily="18" charset="0"/>
                <a:ea typeface="Times New Roman" panose="02020603050405020304" pitchFamily="18" charset="0"/>
              </a:rPr>
              <a:t>r.CUP</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RCUP is at the forefront of recycling innovations that prioritize sustainability and waste reduction. By producing cups made from 100% recycled polypropylene and polyethylene terephthalate, </a:t>
            </a:r>
            <a:r>
              <a:rPr lang="en-US" sz="1800" dirty="0" err="1">
                <a:effectLst/>
                <a:latin typeface="Times New Roman" panose="02020603050405020304" pitchFamily="18" charset="0"/>
                <a:ea typeface="Times New Roman" panose="02020603050405020304" pitchFamily="18" charset="0"/>
              </a:rPr>
              <a:t>r.CUP</a:t>
            </a:r>
            <a:r>
              <a:rPr lang="en-US" sz="1800" dirty="0">
                <a:effectLst/>
                <a:latin typeface="Times New Roman" panose="02020603050405020304" pitchFamily="18" charset="0"/>
                <a:ea typeface="Times New Roman" panose="02020603050405020304" pitchFamily="18" charset="0"/>
              </a:rPr>
              <a:t> reduces the need for virgin plastic, cutting down energy usage and carbon emissions. Through their commitment to closed-loop systems and partnerships with recyclers, they promote circular economy principles that contribute to reducing single-use plastic dependence and enhancing recycling infrastructure.</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A161D8C-4ED4-F6AE-8F73-03D9628B617C}"/>
              </a:ext>
            </a:extLst>
          </p:cNvPr>
          <p:cNvSpPr>
            <a:spLocks noGrp="1"/>
          </p:cNvSpPr>
          <p:nvPr>
            <p:ph type="sldNum" sz="quarter" idx="5"/>
          </p:nvPr>
        </p:nvSpPr>
        <p:spPr/>
        <p:txBody>
          <a:bodyPr/>
          <a:lstStyle/>
          <a:p>
            <a:fld id="{823055C5-10BD-AB46-A4D9-4E1ADDD85019}" type="slidenum">
              <a:rPr lang="en-US" smtClean="0"/>
              <a:t>18</a:t>
            </a:fld>
            <a:endParaRPr lang="en-US"/>
          </a:p>
        </p:txBody>
      </p:sp>
    </p:spTree>
    <p:extLst>
      <p:ext uri="{BB962C8B-B14F-4D97-AF65-F5344CB8AC3E}">
        <p14:creationId xmlns:p14="http://schemas.microsoft.com/office/powerpoint/2010/main" val="3881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62AB1-B103-0D00-502C-660C7A2CC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8332C-A3BA-9BA7-367C-968982E3C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1273D-DB36-4F82-C79B-FD37C0C15173}"/>
              </a:ext>
            </a:extLst>
          </p:cNvPr>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Outstanding Not-for-profit Business Leadership</a:t>
            </a:r>
          </a:p>
          <a:p>
            <a:pPr marL="0" marR="0"/>
            <a:r>
              <a:rPr lang="en-US" sz="1800" i="1" dirty="0">
                <a:effectLst/>
                <a:latin typeface="Times New Roman" panose="02020603050405020304" pitchFamily="18" charset="0"/>
                <a:ea typeface="Times New Roman" panose="02020603050405020304" pitchFamily="18" charset="0"/>
              </a:rPr>
              <a:t>South Bay Sustainable Communities accepted by </a:t>
            </a:r>
            <a:r>
              <a:rPr lang="nl-NL" sz="1800" dirty="0"/>
              <a:t>Tina Matthias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South Bay Sustainable Communities (SBSC) has significantly expanded its composting and community clean-up efforts across fifteen schools in Chula Vista, fostering environmental stewardship among youth. Through hands-on training and peer-led education, SBSC’s initiatives diverted 117,000 pounds from landfills and distributed 4,000 pounds of compost in 2023. Their mentorship program shapes the next generation of environmental leaders, setting a powerful example of community-driven sustainability.</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D48C376-1BBC-5D04-1B05-1836DD4D7EA5}"/>
              </a:ext>
            </a:extLst>
          </p:cNvPr>
          <p:cNvSpPr>
            <a:spLocks noGrp="1"/>
          </p:cNvSpPr>
          <p:nvPr>
            <p:ph type="sldNum" sz="quarter" idx="5"/>
          </p:nvPr>
        </p:nvSpPr>
        <p:spPr/>
        <p:txBody>
          <a:bodyPr/>
          <a:lstStyle/>
          <a:p>
            <a:fld id="{823055C5-10BD-AB46-A4D9-4E1ADDD85019}" type="slidenum">
              <a:rPr lang="en-US" smtClean="0"/>
              <a:t>19</a:t>
            </a:fld>
            <a:endParaRPr lang="en-US"/>
          </a:p>
        </p:txBody>
      </p:sp>
    </p:spTree>
    <p:extLst>
      <p:ext uri="{BB962C8B-B14F-4D97-AF65-F5344CB8AC3E}">
        <p14:creationId xmlns:p14="http://schemas.microsoft.com/office/powerpoint/2010/main" val="4199210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362F-BF28-4590-D6E6-5075573B3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C26D5-B835-2C33-CA57-2EDE687B1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05FAE-5507-6380-637A-45F6D8C908FD}"/>
              </a:ext>
            </a:extLst>
          </p:cNvPr>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Bill Heenan Emerging Leader Award</a:t>
            </a:r>
            <a:r>
              <a:rPr lang="en-US" sz="1800" dirty="0">
                <a:effectLst/>
                <a:latin typeface="Times New Roman" panose="02020603050405020304" pitchFamily="18" charset="0"/>
                <a:ea typeface="Times New Roman" panose="02020603050405020304" pitchFamily="18" charset="0"/>
              </a:rPr>
              <a:t> – Not attending</a:t>
            </a:r>
          </a:p>
          <a:p>
            <a:pPr marL="0" marR="0"/>
            <a:r>
              <a:rPr lang="en-US" sz="1800" i="1" dirty="0">
                <a:effectLst/>
                <a:latin typeface="Times New Roman" panose="02020603050405020304" pitchFamily="18" charset="0"/>
                <a:ea typeface="Times New Roman" panose="02020603050405020304" pitchFamily="18" charset="0"/>
              </a:rPr>
              <a:t>Zach Tucker</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As part of Colorado's Planet Bluegrass team, Zach Tucker is a young leader shaping sustainable practices at large events in Telluride and Lyons. Starting as a high school volunteer, Tucker has advanced to a pivotal role, championing "sustainable </a:t>
            </a:r>
            <a:r>
              <a:rPr lang="en-US" sz="1800" dirty="0" err="1">
                <a:effectLst/>
                <a:latin typeface="Times New Roman" panose="02020603050405020304" pitchFamily="18" charset="0"/>
                <a:ea typeface="Times New Roman" panose="02020603050405020304" pitchFamily="18" charset="0"/>
              </a:rPr>
              <a:t>festivation</a:t>
            </a:r>
            <a:r>
              <a:rPr lang="en-US" sz="1800" dirty="0">
                <a:effectLst/>
                <a:latin typeface="Times New Roman" panose="02020603050405020304" pitchFamily="18" charset="0"/>
                <a:ea typeface="Times New Roman" panose="02020603050405020304" pitchFamily="18" charset="0"/>
              </a:rPr>
              <a:t>" through innovative approaches that make festivals more environmentally conscious. His dedication to sustainability in the events industry exemplifies the qualities recognized by the National Recycling Coalition's Emerging Leader Award.</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2C854CD9-02C3-12D4-F369-778BEFE7AE2B}"/>
              </a:ext>
            </a:extLst>
          </p:cNvPr>
          <p:cNvSpPr>
            <a:spLocks noGrp="1"/>
          </p:cNvSpPr>
          <p:nvPr>
            <p:ph type="sldNum" sz="quarter" idx="5"/>
          </p:nvPr>
        </p:nvSpPr>
        <p:spPr/>
        <p:txBody>
          <a:bodyPr/>
          <a:lstStyle/>
          <a:p>
            <a:fld id="{823055C5-10BD-AB46-A4D9-4E1ADDD85019}" type="slidenum">
              <a:rPr lang="en-US" smtClean="0"/>
              <a:t>20</a:t>
            </a:fld>
            <a:endParaRPr lang="en-US"/>
          </a:p>
        </p:txBody>
      </p:sp>
    </p:spTree>
    <p:extLst>
      <p:ext uri="{BB962C8B-B14F-4D97-AF65-F5344CB8AC3E}">
        <p14:creationId xmlns:p14="http://schemas.microsoft.com/office/powerpoint/2010/main" val="314722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055C5-10BD-AB46-A4D9-4E1ADDD85019}" type="slidenum">
              <a:rPr lang="en-US" smtClean="0"/>
              <a:t>2</a:t>
            </a:fld>
            <a:endParaRPr lang="en-US"/>
          </a:p>
        </p:txBody>
      </p:sp>
    </p:spTree>
    <p:extLst>
      <p:ext uri="{BB962C8B-B14F-4D97-AF65-F5344CB8AC3E}">
        <p14:creationId xmlns:p14="http://schemas.microsoft.com/office/powerpoint/2010/main" val="1547079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DE65E-0648-B669-D577-0D1D8B3054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DD795-08C4-6062-CDB0-DBB6B2EB5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343DC-214F-9942-FCB4-FA8E55B33F16}"/>
              </a:ext>
            </a:extLst>
          </p:cNvPr>
          <p:cNvSpPr>
            <a:spLocks noGrp="1"/>
          </p:cNvSpPr>
          <p:nvPr>
            <p:ph type="body" idx="1"/>
          </p:nvPr>
        </p:nvSpPr>
        <p:spPr/>
        <p:txBody>
          <a:bodyPr/>
          <a:lstStyle/>
          <a:p>
            <a:pPr marL="0" marR="0"/>
            <a:r>
              <a:rPr lang="en-US" sz="1800" b="1" dirty="0">
                <a:effectLst/>
                <a:latin typeface="Times New Roman" panose="02020603050405020304" pitchFamily="18" charset="0"/>
                <a:ea typeface="Times New Roman" panose="02020603050405020304" pitchFamily="18" charset="0"/>
              </a:rPr>
              <a:t>Recycler of the Year</a:t>
            </a:r>
            <a:r>
              <a:rPr lang="en-US" sz="1800" dirty="0">
                <a:effectLst/>
                <a:latin typeface="Times New Roman" panose="02020603050405020304" pitchFamily="18" charset="0"/>
                <a:ea typeface="Times New Roman" panose="02020603050405020304" pitchFamily="18" charset="0"/>
              </a:rPr>
              <a:t> </a:t>
            </a:r>
          </a:p>
          <a:p>
            <a:pPr marL="0" marR="0"/>
            <a:r>
              <a:rPr lang="en-US" sz="1800" i="1" dirty="0">
                <a:effectLst/>
                <a:latin typeface="Times New Roman" panose="02020603050405020304" pitchFamily="18" charset="0"/>
                <a:ea typeface="Times New Roman" panose="02020603050405020304" pitchFamily="18" charset="0"/>
              </a:rPr>
              <a:t>Cyril May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Cyril May, also known as CJ, brings magic to sustainability education, blending entertainment with environmental advocacy through his “</a:t>
            </a:r>
            <a:r>
              <a:rPr lang="en-US" sz="1800" dirty="0" err="1">
                <a:effectLst/>
                <a:latin typeface="Times New Roman" panose="02020603050405020304" pitchFamily="18" charset="0"/>
                <a:ea typeface="Times New Roman" panose="02020603050405020304" pitchFamily="18" charset="0"/>
              </a:rPr>
              <a:t>Resourcery</a:t>
            </a:r>
            <a:r>
              <a:rPr lang="en-US" sz="1800" dirty="0">
                <a:effectLst/>
                <a:latin typeface="Times New Roman" panose="02020603050405020304" pitchFamily="18" charset="0"/>
                <a:ea typeface="Times New Roman" panose="02020603050405020304" pitchFamily="18" charset="0"/>
              </a:rPr>
              <a:t>” shows, which focus on recycling, water conservation, and sustainability. A Yale Fellow and Environmental Champion Award recipient, CJ delivers TED Talk-style presentations that combine his storytelling craft with years of environmental expertise. His imaginative approach has influenced thousands, extending from professional organizations to schools, as he continues to serve on the Connecticut Recyclers Coalition board and the Connecticut Green LEAF Schools Program’s Steering Committee.</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D732BF0E-1606-F454-B3A9-8536E303D611}"/>
              </a:ext>
            </a:extLst>
          </p:cNvPr>
          <p:cNvSpPr>
            <a:spLocks noGrp="1"/>
          </p:cNvSpPr>
          <p:nvPr>
            <p:ph type="sldNum" sz="quarter" idx="5"/>
          </p:nvPr>
        </p:nvSpPr>
        <p:spPr/>
        <p:txBody>
          <a:bodyPr/>
          <a:lstStyle/>
          <a:p>
            <a:fld id="{823055C5-10BD-AB46-A4D9-4E1ADDD85019}" type="slidenum">
              <a:rPr lang="en-US" smtClean="0"/>
              <a:t>21</a:t>
            </a:fld>
            <a:endParaRPr lang="en-US"/>
          </a:p>
        </p:txBody>
      </p:sp>
    </p:spTree>
    <p:extLst>
      <p:ext uri="{BB962C8B-B14F-4D97-AF65-F5344CB8AC3E}">
        <p14:creationId xmlns:p14="http://schemas.microsoft.com/office/powerpoint/2010/main" val="3220736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EE71F-8070-D49B-B88A-42D6564F5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3458A-3D68-02B2-1D4B-C772F6E67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DA5E3-6384-42E8-3D21-BED28AF9CD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1F1F1F"/>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Lifetime Achievement in Recycling</a:t>
            </a:r>
            <a:r>
              <a:rPr lang="en-US" sz="180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rPr>
              <a:t>Rick Anthony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Richard Anthony is a highly respected leader in Zero Waste planning with nearly four decades of expertise in resource conservation and recovery. Previously serving as a solid waste manager for Fresno and San Diego counties in California, Anthony now advises major cities such as Los Angeles and Austin and organizations like the Hawaii Island Economic Development Board. He has been instrumental in advancing Zero Waste practices, contributing significantly to groups such as the California Resource Recovery Association and the Zero Waste International Alliance. Anthony's profound knowledge and dedication to sustainable waste management make him a distinguished and enduring leader in the field.</a:t>
            </a:r>
          </a:p>
          <a:p>
            <a:endParaRPr lang="en-US"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B9D9BB6-A278-9782-6230-FE5284C6DE64}"/>
              </a:ext>
            </a:extLst>
          </p:cNvPr>
          <p:cNvSpPr>
            <a:spLocks noGrp="1"/>
          </p:cNvSpPr>
          <p:nvPr>
            <p:ph type="sldNum" sz="quarter" idx="5"/>
          </p:nvPr>
        </p:nvSpPr>
        <p:spPr/>
        <p:txBody>
          <a:bodyPr/>
          <a:lstStyle/>
          <a:p>
            <a:fld id="{823055C5-10BD-AB46-A4D9-4E1ADDD85019}" type="slidenum">
              <a:rPr lang="en-US" smtClean="0"/>
              <a:t>22</a:t>
            </a:fld>
            <a:endParaRPr lang="en-US"/>
          </a:p>
        </p:txBody>
      </p:sp>
    </p:spTree>
    <p:extLst>
      <p:ext uri="{BB962C8B-B14F-4D97-AF65-F5344CB8AC3E}">
        <p14:creationId xmlns:p14="http://schemas.microsoft.com/office/powerpoint/2010/main" val="4037234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BD95E-6CC6-D4B6-A560-4B4558B41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D2877-A46A-C10D-13DF-8FA1AA5A2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D02D1-34BE-593E-EDFF-3CFE9B6DA7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DE11FA-2D06-2EEB-E054-86E145AC0BCA}"/>
              </a:ext>
            </a:extLst>
          </p:cNvPr>
          <p:cNvSpPr>
            <a:spLocks noGrp="1"/>
          </p:cNvSpPr>
          <p:nvPr>
            <p:ph type="sldNum" sz="quarter" idx="5"/>
          </p:nvPr>
        </p:nvSpPr>
        <p:spPr/>
        <p:txBody>
          <a:bodyPr/>
          <a:lstStyle/>
          <a:p>
            <a:fld id="{823055C5-10BD-AB46-A4D9-4E1ADDD85019}" type="slidenum">
              <a:rPr lang="en-US" smtClean="0"/>
              <a:t>23</a:t>
            </a:fld>
            <a:endParaRPr lang="en-US"/>
          </a:p>
        </p:txBody>
      </p:sp>
    </p:spTree>
    <p:extLst>
      <p:ext uri="{BB962C8B-B14F-4D97-AF65-F5344CB8AC3E}">
        <p14:creationId xmlns:p14="http://schemas.microsoft.com/office/powerpoint/2010/main" val="3234633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055C5-10BD-AB46-A4D9-4E1ADDD85019}" type="slidenum">
              <a:rPr lang="en-US" smtClean="0"/>
              <a:t>3</a:t>
            </a:fld>
            <a:endParaRPr lang="en-US"/>
          </a:p>
        </p:txBody>
      </p:sp>
    </p:spTree>
    <p:extLst>
      <p:ext uri="{BB962C8B-B14F-4D97-AF65-F5344CB8AC3E}">
        <p14:creationId xmlns:p14="http://schemas.microsoft.com/office/powerpoint/2010/main" val="302080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823055C5-10BD-AB46-A4D9-4E1ADDD85019}" type="slidenum">
              <a:rPr lang="en-US" smtClean="0"/>
              <a:t>4</a:t>
            </a:fld>
            <a:endParaRPr lang="en-US"/>
          </a:p>
        </p:txBody>
      </p:sp>
    </p:spTree>
    <p:extLst>
      <p:ext uri="{BB962C8B-B14F-4D97-AF65-F5344CB8AC3E}">
        <p14:creationId xmlns:p14="http://schemas.microsoft.com/office/powerpoint/2010/main" val="277226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1F1F1F"/>
              </a:solidFill>
              <a:effectLst/>
              <a:latin typeface="Roboto" panose="02000000000000000000" pitchFamily="2" charset="0"/>
            </a:endParaRPr>
          </a:p>
          <a:p>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23055C5-10BD-AB46-A4D9-4E1ADDD85019}" type="slidenum">
              <a:rPr lang="en-US" smtClean="0"/>
              <a:t>5</a:t>
            </a:fld>
            <a:endParaRPr lang="en-US"/>
          </a:p>
        </p:txBody>
      </p:sp>
    </p:spTree>
    <p:extLst>
      <p:ext uri="{BB962C8B-B14F-4D97-AF65-F5344CB8AC3E}">
        <p14:creationId xmlns:p14="http://schemas.microsoft.com/office/powerpoint/2010/main" val="1684351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055C5-10BD-AB46-A4D9-4E1ADDD85019}" type="slidenum">
              <a:rPr lang="en-US" smtClean="0"/>
              <a:t>7</a:t>
            </a:fld>
            <a:endParaRPr lang="en-US"/>
          </a:p>
        </p:txBody>
      </p:sp>
    </p:spTree>
    <p:extLst>
      <p:ext uri="{BB962C8B-B14F-4D97-AF65-F5344CB8AC3E}">
        <p14:creationId xmlns:p14="http://schemas.microsoft.com/office/powerpoint/2010/main" val="349803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23055C5-10BD-AB46-A4D9-4E1ADDD85019}" type="slidenum">
              <a:rPr lang="en-US" smtClean="0"/>
              <a:t>8</a:t>
            </a:fld>
            <a:endParaRPr lang="en-US"/>
          </a:p>
        </p:txBody>
      </p:sp>
    </p:spTree>
    <p:extLst>
      <p:ext uri="{BB962C8B-B14F-4D97-AF65-F5344CB8AC3E}">
        <p14:creationId xmlns:p14="http://schemas.microsoft.com/office/powerpoint/2010/main" val="326287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3055C5-10BD-AB46-A4D9-4E1ADDD85019}" type="slidenum">
              <a:rPr lang="en-US" smtClean="0"/>
              <a:t>9</a:t>
            </a:fld>
            <a:endParaRPr lang="en-US"/>
          </a:p>
        </p:txBody>
      </p:sp>
    </p:spTree>
    <p:extLst>
      <p:ext uri="{BB962C8B-B14F-4D97-AF65-F5344CB8AC3E}">
        <p14:creationId xmlns:p14="http://schemas.microsoft.com/office/powerpoint/2010/main" val="341206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1F1F1F"/>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Outstanding Recycling Organization</a:t>
            </a:r>
            <a:r>
              <a:rPr lang="en-US" sz="180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rPr>
              <a:t>National Stewardship Action Council (NSAC) accepted by Jordan Wells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The National Stewardship Action Council, with Jordan Wells at the helm, is dedicated to fostering a circular, equitable economy. Through collaborative efforts between public and private sectors, NSAC develops strategies to reduce waste, curb pollution, and support sustainable systems. By advocating for producer responsibility, the organization sets a benchmark for systemic changes that protect the environment and create resilient communities.</a:t>
            </a:r>
          </a:p>
          <a:p>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23055C5-10BD-AB46-A4D9-4E1ADDD85019}" type="slidenum">
              <a:rPr lang="en-US" smtClean="0"/>
              <a:t>10</a:t>
            </a:fld>
            <a:endParaRPr lang="en-US"/>
          </a:p>
        </p:txBody>
      </p:sp>
    </p:spTree>
    <p:extLst>
      <p:ext uri="{BB962C8B-B14F-4D97-AF65-F5344CB8AC3E}">
        <p14:creationId xmlns:p14="http://schemas.microsoft.com/office/powerpoint/2010/main" val="426617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021956-9DAE-D14C-A0BC-AC4B4ED57C7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68676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21956-9DAE-D14C-A0BC-AC4B4ED57C7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2890742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21956-9DAE-D14C-A0BC-AC4B4ED57C7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74A2E-BAEF-A04C-A97C-692CE0B2C235}"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52172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21956-9DAE-D14C-A0BC-AC4B4ED57C7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28438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21956-9DAE-D14C-A0BC-AC4B4ED57C7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74A2E-BAEF-A04C-A97C-692CE0B2C23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5961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21956-9DAE-D14C-A0BC-AC4B4ED57C7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4178385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021956-9DAE-D14C-A0BC-AC4B4ED57C7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591770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021956-9DAE-D14C-A0BC-AC4B4ED57C7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2025362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021956-9DAE-D14C-A0BC-AC4B4ED57C7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367062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21956-9DAE-D14C-A0BC-AC4B4ED57C7E}"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817458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021956-9DAE-D14C-A0BC-AC4B4ED57C7E}"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228664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021956-9DAE-D14C-A0BC-AC4B4ED57C7E}"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1280432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021956-9DAE-D14C-A0BC-AC4B4ED57C7E}"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226317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21956-9DAE-D14C-A0BC-AC4B4ED57C7E}"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43044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021956-9DAE-D14C-A0BC-AC4B4ED57C7E}"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3145121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021956-9DAE-D14C-A0BC-AC4B4ED57C7E}"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74A2E-BAEF-A04C-A97C-692CE0B2C235}" type="slidenum">
              <a:rPr lang="en-US" smtClean="0"/>
              <a:t>‹#›</a:t>
            </a:fld>
            <a:endParaRPr lang="en-US"/>
          </a:p>
        </p:txBody>
      </p:sp>
    </p:spTree>
    <p:extLst>
      <p:ext uri="{BB962C8B-B14F-4D97-AF65-F5344CB8AC3E}">
        <p14:creationId xmlns:p14="http://schemas.microsoft.com/office/powerpoint/2010/main" val="1374762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021956-9DAE-D14C-A0BC-AC4B4ED57C7E}" type="datetimeFigureOut">
              <a:rPr lang="en-US" smtClean="0"/>
              <a:t>11/19/2024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BF74A2E-BAEF-A04C-A97C-692CE0B2C235}" type="slidenum">
              <a:rPr lang="en-US" smtClean="0"/>
              <a:t>‹#›</a:t>
            </a:fld>
            <a:endParaRPr lang="en-US"/>
          </a:p>
        </p:txBody>
      </p:sp>
    </p:spTree>
    <p:extLst>
      <p:ext uri="{BB962C8B-B14F-4D97-AF65-F5344CB8AC3E}">
        <p14:creationId xmlns:p14="http://schemas.microsoft.com/office/powerpoint/2010/main" val="4167780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2.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image" Target="../media/image4.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emf"/><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E2E0E-F698-DD52-8441-7618A9E7A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E0E69-D121-CBEF-3F6D-449C3D9D44D7}"/>
              </a:ext>
            </a:extLst>
          </p:cNvPr>
          <p:cNvSpPr>
            <a:spLocks noGrp="1"/>
          </p:cNvSpPr>
          <p:nvPr>
            <p:ph type="ctrTitle"/>
          </p:nvPr>
        </p:nvSpPr>
        <p:spPr>
          <a:xfrm>
            <a:off x="732534" y="2130797"/>
            <a:ext cx="9144000" cy="1366715"/>
          </a:xfrm>
        </p:spPr>
        <p:txBody>
          <a:bodyPr vert="horz" lIns="91440" tIns="45720" rIns="91440" bIns="45720" rtlCol="0" anchor="b">
            <a:normAutofit/>
          </a:bodyPr>
          <a:lstStyle/>
          <a:p>
            <a:r>
              <a:rPr lang="en-US" b="1" dirty="0">
                <a:solidFill>
                  <a:srgbClr val="0070C0"/>
                </a:solidFill>
              </a:rPr>
              <a:t>National Recycling Coalition </a:t>
            </a:r>
          </a:p>
        </p:txBody>
      </p:sp>
      <p:sp>
        <p:nvSpPr>
          <p:cNvPr id="24" name="TextBox 23">
            <a:extLst>
              <a:ext uri="{FF2B5EF4-FFF2-40B4-BE49-F238E27FC236}">
                <a16:creationId xmlns:a16="http://schemas.microsoft.com/office/drawing/2014/main" id="{8755387D-B1F7-D704-D448-7DA06B5DFD03}"/>
              </a:ext>
            </a:extLst>
          </p:cNvPr>
          <p:cNvSpPr txBox="1"/>
          <p:nvPr/>
        </p:nvSpPr>
        <p:spPr>
          <a:xfrm>
            <a:off x="2417064" y="3405935"/>
            <a:ext cx="8334063" cy="1776917"/>
          </a:xfrm>
          <a:prstGeom prst="rect">
            <a:avLst/>
          </a:prstGeom>
        </p:spPr>
        <p:txBody>
          <a:bodyPr vert="horz" lIns="91440" tIns="45720" rIns="91440" bIns="45720" rtlCol="0" anchor="t">
            <a:noAutofit/>
          </a:bodyPr>
          <a:lstStyle/>
          <a:p>
            <a:pPr algn="ctr">
              <a:lnSpc>
                <a:spcPct val="90000"/>
              </a:lnSpc>
              <a:spcAft>
                <a:spcPts val="600"/>
              </a:spcAft>
            </a:pPr>
            <a:r>
              <a:rPr lang="en-US" sz="6000" dirty="0"/>
              <a:t> </a:t>
            </a:r>
          </a:p>
          <a:p>
            <a:pPr algn="ctr">
              <a:lnSpc>
                <a:spcPct val="90000"/>
              </a:lnSpc>
              <a:spcAft>
                <a:spcPts val="600"/>
              </a:spcAft>
            </a:pPr>
            <a:endParaRPr lang="en-US" sz="6000" dirty="0"/>
          </a:p>
        </p:txBody>
      </p:sp>
      <p:pic>
        <p:nvPicPr>
          <p:cNvPr id="56" name="Picture 55">
            <a:extLst>
              <a:ext uri="{FF2B5EF4-FFF2-40B4-BE49-F238E27FC236}">
                <a16:creationId xmlns:a16="http://schemas.microsoft.com/office/drawing/2014/main" id="{973856A4-6F3F-2508-6167-AF55F3196932}"/>
              </a:ext>
            </a:extLst>
          </p:cNvPr>
          <p:cNvPicPr>
            <a:picLocks noChangeAspect="1"/>
          </p:cNvPicPr>
          <p:nvPr/>
        </p:nvPicPr>
        <p:blipFill>
          <a:blip r:embed="rId3"/>
          <a:stretch>
            <a:fillRect/>
          </a:stretch>
        </p:blipFill>
        <p:spPr>
          <a:xfrm>
            <a:off x="198019" y="187493"/>
            <a:ext cx="2219045" cy="2008479"/>
          </a:xfrm>
          <a:prstGeom prst="rect">
            <a:avLst/>
          </a:prstGeom>
        </p:spPr>
      </p:pic>
      <p:sp>
        <p:nvSpPr>
          <p:cNvPr id="4" name="TextBox 3">
            <a:extLst>
              <a:ext uri="{FF2B5EF4-FFF2-40B4-BE49-F238E27FC236}">
                <a16:creationId xmlns:a16="http://schemas.microsoft.com/office/drawing/2014/main" id="{F483ECC8-2F5A-0017-AD5C-84333CB22116}"/>
              </a:ext>
            </a:extLst>
          </p:cNvPr>
          <p:cNvSpPr txBox="1"/>
          <p:nvPr/>
        </p:nvSpPr>
        <p:spPr>
          <a:xfrm>
            <a:off x="370868" y="3982523"/>
            <a:ext cx="9867331" cy="1754326"/>
          </a:xfrm>
          <a:prstGeom prst="rect">
            <a:avLst/>
          </a:prstGeom>
          <a:noFill/>
        </p:spPr>
        <p:txBody>
          <a:bodyPr wrap="square">
            <a:spAutoFit/>
          </a:bodyPr>
          <a:lstStyle/>
          <a:p>
            <a:pPr algn="ctr"/>
            <a:r>
              <a:rPr lang="en-US" sz="3600" dirty="0"/>
              <a:t>Murray Fox Scholarship </a:t>
            </a:r>
          </a:p>
          <a:p>
            <a:pPr algn="ctr"/>
            <a:r>
              <a:rPr lang="en-US" sz="3600" dirty="0"/>
              <a:t>&amp;</a:t>
            </a:r>
          </a:p>
          <a:p>
            <a:pPr algn="ctr"/>
            <a:r>
              <a:rPr lang="en-US" sz="3600" dirty="0"/>
              <a:t>Annual Awards</a:t>
            </a:r>
          </a:p>
        </p:txBody>
      </p:sp>
    </p:spTree>
    <p:extLst>
      <p:ext uri="{BB962C8B-B14F-4D97-AF65-F5344CB8AC3E}">
        <p14:creationId xmlns:p14="http://schemas.microsoft.com/office/powerpoint/2010/main" val="774768233"/>
      </p:ext>
    </p:extLst>
  </p:cSld>
  <p:clrMapOvr>
    <a:masterClrMapping/>
  </p:clrMapOvr>
  <mc:AlternateContent xmlns:mc="http://schemas.openxmlformats.org/markup-compatibility/2006" xmlns:p14="http://schemas.microsoft.com/office/powerpoint/2010/main">
    <mc:Choice Requires="p14">
      <p:transition spd="slow" p14:dur="2000" advTm="19458"/>
    </mc:Choice>
    <mc:Fallback xmlns="">
      <p:transition spd="slow" advTm="1945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A975-A1DC-AAD1-9EE6-27B4509A5537}"/>
              </a:ext>
            </a:extLst>
          </p:cNvPr>
          <p:cNvPicPr>
            <a:picLocks noChangeAspect="1"/>
          </p:cNvPicPr>
          <p:nvPr/>
        </p:nvPicPr>
        <p:blipFill>
          <a:blip r:embed="rId3"/>
          <a:stretch>
            <a:fillRect/>
          </a:stretch>
        </p:blipFill>
        <p:spPr>
          <a:xfrm>
            <a:off x="515919" y="2112880"/>
            <a:ext cx="4829849" cy="495369"/>
          </a:xfrm>
          <a:prstGeom prst="rect">
            <a:avLst/>
          </a:prstGeom>
        </p:spPr>
      </p:pic>
      <p:sp>
        <p:nvSpPr>
          <p:cNvPr id="2" name="Title 1">
            <a:extLst>
              <a:ext uri="{FF2B5EF4-FFF2-40B4-BE49-F238E27FC236}">
                <a16:creationId xmlns:a16="http://schemas.microsoft.com/office/drawing/2014/main" id="{D09DA56B-8DD9-E70C-4FC9-38C16CD82619}"/>
              </a:ext>
            </a:extLst>
          </p:cNvPr>
          <p:cNvSpPr>
            <a:spLocks noGrp="1"/>
          </p:cNvSpPr>
          <p:nvPr>
            <p:ph type="title"/>
          </p:nvPr>
        </p:nvSpPr>
        <p:spPr>
          <a:xfrm>
            <a:off x="640080" y="325369"/>
            <a:ext cx="4368602" cy="1956841"/>
          </a:xfrm>
        </p:spPr>
        <p:txBody>
          <a:bodyPr anchor="b">
            <a:normAutofit fontScale="90000"/>
          </a:bodyPr>
          <a:lstStyle/>
          <a:p>
            <a:r>
              <a:rPr lang="en-US" sz="4200" b="0" i="0" u="none" strike="noStrike" dirty="0">
                <a:effectLst/>
                <a:latin typeface="Arial" panose="020B0604020202020204" pitchFamily="34" charset="0"/>
              </a:rPr>
              <a:t>Outstanding </a:t>
            </a:r>
            <a:r>
              <a:rPr lang="en-US" sz="4200" b="0" i="0" u="none" strike="noStrike" dirty="0">
                <a:solidFill>
                  <a:srgbClr val="90C226"/>
                </a:solidFill>
                <a:effectLst/>
                <a:latin typeface="Arial" panose="020B0604020202020204" pitchFamily="34" charset="0"/>
              </a:rPr>
              <a:t>Recycling</a:t>
            </a:r>
            <a:r>
              <a:rPr lang="en-US" sz="4200" b="0" i="0" u="none" strike="noStrike" dirty="0">
                <a:effectLst/>
                <a:latin typeface="Arial" panose="020B0604020202020204" pitchFamily="34" charset="0"/>
              </a:rPr>
              <a:t> Organization</a:t>
            </a:r>
            <a:endParaRPr lang="en-US" sz="4200" dirty="0"/>
          </a:p>
        </p:txBody>
      </p:sp>
      <p:sp>
        <p:nvSpPr>
          <p:cNvPr id="3" name="Content Placeholder 2">
            <a:extLst>
              <a:ext uri="{FF2B5EF4-FFF2-40B4-BE49-F238E27FC236}">
                <a16:creationId xmlns:a16="http://schemas.microsoft.com/office/drawing/2014/main" id="{E68B3895-2E8A-3847-FCF7-2098E8B8E833}"/>
              </a:ext>
            </a:extLst>
          </p:cNvPr>
          <p:cNvSpPr>
            <a:spLocks noGrp="1"/>
          </p:cNvSpPr>
          <p:nvPr>
            <p:ph idx="1"/>
          </p:nvPr>
        </p:nvSpPr>
        <p:spPr>
          <a:xfrm>
            <a:off x="640080" y="2546856"/>
            <a:ext cx="6456756" cy="3320668"/>
          </a:xfrm>
        </p:spPr>
        <p:txBody>
          <a:bodyPr>
            <a:normAutofit/>
          </a:bodyPr>
          <a:lstStyle/>
          <a:p>
            <a:pPr rtl="0">
              <a:spcBef>
                <a:spcPts val="0"/>
              </a:spcBef>
              <a:spcAft>
                <a:spcPts val="1200"/>
              </a:spcAft>
            </a:pPr>
            <a:r>
              <a:rPr lang="en-US" sz="3200" b="0" dirty="0">
                <a:effectLst/>
              </a:rPr>
              <a:t>National Stewardship Action Council</a:t>
            </a:r>
          </a:p>
          <a:p>
            <a:pPr lvl="1">
              <a:spcBef>
                <a:spcPts val="0"/>
              </a:spcBef>
              <a:spcAft>
                <a:spcPts val="1200"/>
              </a:spcAft>
            </a:pPr>
            <a:r>
              <a:rPr lang="en-US" sz="2400" b="0" dirty="0">
                <a:effectLst/>
              </a:rPr>
              <a:t>Accepted by Jordan Wells </a:t>
            </a:r>
          </a:p>
        </p:txBody>
      </p:sp>
      <p:pic>
        <p:nvPicPr>
          <p:cNvPr id="8" name="Picture 7">
            <a:extLst>
              <a:ext uri="{FF2B5EF4-FFF2-40B4-BE49-F238E27FC236}">
                <a16:creationId xmlns:a16="http://schemas.microsoft.com/office/drawing/2014/main" id="{077BDDF1-C8A4-6238-1494-6E1AE8B11B01}"/>
              </a:ext>
            </a:extLst>
          </p:cNvPr>
          <p:cNvPicPr>
            <a:picLocks noChangeAspect="1"/>
          </p:cNvPicPr>
          <p:nvPr/>
        </p:nvPicPr>
        <p:blipFill>
          <a:blip r:embed="rId4"/>
          <a:srcRect/>
          <a:stretch/>
        </p:blipFill>
        <p:spPr>
          <a:xfrm>
            <a:off x="5770395" y="4244445"/>
            <a:ext cx="6247362" cy="2057056"/>
          </a:xfrm>
          <a:prstGeom prst="rect">
            <a:avLst/>
          </a:prstGeom>
          <a:effectLst>
            <a:softEdge rad="302286"/>
          </a:effectLst>
        </p:spPr>
      </p:pic>
      <p:pic>
        <p:nvPicPr>
          <p:cNvPr id="5" name="Picture 4">
            <a:extLst>
              <a:ext uri="{FF2B5EF4-FFF2-40B4-BE49-F238E27FC236}">
                <a16:creationId xmlns:a16="http://schemas.microsoft.com/office/drawing/2014/main" id="{A820E227-EBB9-D1B1-9C91-AB5C7773080A}"/>
              </a:ext>
            </a:extLst>
          </p:cNvPr>
          <p:cNvPicPr>
            <a:picLocks noChangeAspect="1"/>
          </p:cNvPicPr>
          <p:nvPr/>
        </p:nvPicPr>
        <p:blipFill>
          <a:blip r:embed="rId5"/>
          <a:stretch>
            <a:fillRect/>
          </a:stretch>
        </p:blipFill>
        <p:spPr>
          <a:xfrm>
            <a:off x="7899629" y="34016"/>
            <a:ext cx="3776452" cy="3776452"/>
          </a:xfrm>
          <a:prstGeom prst="rect">
            <a:avLst/>
          </a:prstGeom>
          <a:ln>
            <a:noFill/>
          </a:ln>
          <a:effectLst>
            <a:softEdge rad="112500"/>
          </a:effectLst>
        </p:spPr>
      </p:pic>
      <p:pic>
        <p:nvPicPr>
          <p:cNvPr id="6" name="Picture 5">
            <a:extLst>
              <a:ext uri="{FF2B5EF4-FFF2-40B4-BE49-F238E27FC236}">
                <a16:creationId xmlns:a16="http://schemas.microsoft.com/office/drawing/2014/main" id="{13AB8297-A154-48A9-637F-5C3965D53598}"/>
              </a:ext>
            </a:extLst>
          </p:cNvPr>
          <p:cNvPicPr>
            <a:picLocks noChangeAspect="1"/>
          </p:cNvPicPr>
          <p:nvPr/>
        </p:nvPicPr>
        <p:blipFill>
          <a:blip r:embed="rId6"/>
          <a:stretch>
            <a:fillRect/>
          </a:stretch>
        </p:blipFill>
        <p:spPr>
          <a:xfrm>
            <a:off x="640080" y="4244444"/>
            <a:ext cx="2536156" cy="2298391"/>
          </a:xfrm>
          <a:prstGeom prst="rect">
            <a:avLst/>
          </a:prstGeom>
        </p:spPr>
      </p:pic>
    </p:spTree>
    <p:extLst>
      <p:ext uri="{BB962C8B-B14F-4D97-AF65-F5344CB8AC3E}">
        <p14:creationId xmlns:p14="http://schemas.microsoft.com/office/powerpoint/2010/main" val="3437706071"/>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8CF411-EA9B-1020-DFE3-7CF2E8AE608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D964BF-549F-44B7-4A8C-F3506E0D2053}"/>
              </a:ext>
            </a:extLst>
          </p:cNvPr>
          <p:cNvPicPr>
            <a:picLocks noChangeAspect="1"/>
          </p:cNvPicPr>
          <p:nvPr/>
        </p:nvPicPr>
        <p:blipFill>
          <a:blip r:embed="rId3"/>
          <a:stretch>
            <a:fillRect/>
          </a:stretch>
        </p:blipFill>
        <p:spPr>
          <a:xfrm>
            <a:off x="515919" y="2028212"/>
            <a:ext cx="4829849" cy="495369"/>
          </a:xfrm>
          <a:prstGeom prst="rect">
            <a:avLst/>
          </a:prstGeom>
        </p:spPr>
      </p:pic>
      <p:sp>
        <p:nvSpPr>
          <p:cNvPr id="2" name="Title 1">
            <a:extLst>
              <a:ext uri="{FF2B5EF4-FFF2-40B4-BE49-F238E27FC236}">
                <a16:creationId xmlns:a16="http://schemas.microsoft.com/office/drawing/2014/main" id="{B0BD373C-6E5A-ACB0-0EC9-A213367565B2}"/>
              </a:ext>
            </a:extLst>
          </p:cNvPr>
          <p:cNvSpPr>
            <a:spLocks noGrp="1"/>
          </p:cNvSpPr>
          <p:nvPr>
            <p:ph type="title"/>
          </p:nvPr>
        </p:nvSpPr>
        <p:spPr>
          <a:xfrm>
            <a:off x="640079" y="325369"/>
            <a:ext cx="4764433" cy="1956841"/>
          </a:xfrm>
        </p:spPr>
        <p:txBody>
          <a:bodyPr anchor="ctr">
            <a:normAutofit fontScale="90000"/>
          </a:bodyPr>
          <a:lstStyle/>
          <a:p>
            <a:r>
              <a:rPr lang="en-US" sz="4200" b="0" i="0" u="none" strike="noStrike" dirty="0">
                <a:effectLst/>
                <a:latin typeface="Arial" panose="020B0604020202020204" pitchFamily="34" charset="0"/>
              </a:rPr>
              <a:t>Outstanding Higher </a:t>
            </a:r>
            <a:br>
              <a:rPr lang="en-US" sz="4200" b="0" i="0" u="none" strike="noStrike" dirty="0">
                <a:effectLst/>
                <a:latin typeface="Arial" panose="020B0604020202020204" pitchFamily="34" charset="0"/>
              </a:rPr>
            </a:br>
            <a:r>
              <a:rPr lang="en-US" sz="4200" b="0" i="0" u="none" strike="noStrike" dirty="0">
                <a:effectLst/>
                <a:latin typeface="Arial" panose="020B0604020202020204" pitchFamily="34" charset="0"/>
              </a:rPr>
              <a:t>Education </a:t>
            </a:r>
            <a:endParaRPr lang="en-US" sz="4200" dirty="0"/>
          </a:p>
        </p:txBody>
      </p:sp>
      <p:sp>
        <p:nvSpPr>
          <p:cNvPr id="3" name="Content Placeholder 2">
            <a:extLst>
              <a:ext uri="{FF2B5EF4-FFF2-40B4-BE49-F238E27FC236}">
                <a16:creationId xmlns:a16="http://schemas.microsoft.com/office/drawing/2014/main" id="{1A7DA7BF-A20A-638C-CB5D-B6BD183F6384}"/>
              </a:ext>
            </a:extLst>
          </p:cNvPr>
          <p:cNvSpPr>
            <a:spLocks noGrp="1"/>
          </p:cNvSpPr>
          <p:nvPr>
            <p:ph idx="1"/>
          </p:nvPr>
        </p:nvSpPr>
        <p:spPr>
          <a:xfrm>
            <a:off x="640080" y="2618901"/>
            <a:ext cx="4829849" cy="3320668"/>
          </a:xfrm>
        </p:spPr>
        <p:txBody>
          <a:bodyPr>
            <a:normAutofit/>
          </a:bodyPr>
          <a:lstStyle/>
          <a:p>
            <a:pPr rtl="0">
              <a:spcBef>
                <a:spcPts val="0"/>
              </a:spcBef>
              <a:spcAft>
                <a:spcPts val="1200"/>
              </a:spcAft>
            </a:pPr>
            <a:r>
              <a:rPr lang="en-US" sz="3200" b="0" dirty="0">
                <a:effectLst/>
              </a:rPr>
              <a:t>Stanford University</a:t>
            </a:r>
          </a:p>
          <a:p>
            <a:pPr lvl="1">
              <a:spcBef>
                <a:spcPts val="0"/>
              </a:spcBef>
              <a:spcAft>
                <a:spcPts val="1200"/>
              </a:spcAft>
            </a:pPr>
            <a:r>
              <a:rPr lang="en-US" sz="2400" b="0" dirty="0">
                <a:effectLst/>
              </a:rPr>
              <a:t>Accepted by </a:t>
            </a:r>
            <a:r>
              <a:rPr lang="en-US" sz="2400" dirty="0"/>
              <a:t>Angela Vincent</a:t>
            </a:r>
            <a:endParaRPr lang="en-US" sz="2400" b="0" dirty="0">
              <a:effectLst/>
            </a:endParaRPr>
          </a:p>
        </p:txBody>
      </p:sp>
      <p:pic>
        <p:nvPicPr>
          <p:cNvPr id="5" name="Picture 4">
            <a:extLst>
              <a:ext uri="{FF2B5EF4-FFF2-40B4-BE49-F238E27FC236}">
                <a16:creationId xmlns:a16="http://schemas.microsoft.com/office/drawing/2014/main" id="{D94702B0-C1BE-BD8B-0F16-7A3D7CA46E3A}"/>
              </a:ext>
            </a:extLst>
          </p:cNvPr>
          <p:cNvPicPr>
            <a:picLocks noChangeAspect="1"/>
          </p:cNvPicPr>
          <p:nvPr/>
        </p:nvPicPr>
        <p:blipFill>
          <a:blip r:embed="rId4"/>
          <a:srcRect/>
          <a:stretch/>
        </p:blipFill>
        <p:spPr>
          <a:xfrm>
            <a:off x="6161275" y="103228"/>
            <a:ext cx="5382257" cy="3579411"/>
          </a:xfrm>
          <a:prstGeom prst="rect">
            <a:avLst/>
          </a:prstGeom>
          <a:ln>
            <a:noFill/>
          </a:ln>
          <a:effectLst>
            <a:softEdge rad="112500"/>
          </a:effectLst>
        </p:spPr>
      </p:pic>
      <p:pic>
        <p:nvPicPr>
          <p:cNvPr id="6" name="Picture 5">
            <a:extLst>
              <a:ext uri="{FF2B5EF4-FFF2-40B4-BE49-F238E27FC236}">
                <a16:creationId xmlns:a16="http://schemas.microsoft.com/office/drawing/2014/main" id="{4A941C14-361C-FCAB-FD60-04EC846A9F32}"/>
              </a:ext>
            </a:extLst>
          </p:cNvPr>
          <p:cNvPicPr>
            <a:picLocks noChangeAspect="1"/>
          </p:cNvPicPr>
          <p:nvPr/>
        </p:nvPicPr>
        <p:blipFill>
          <a:blip r:embed="rId5"/>
          <a:stretch>
            <a:fillRect/>
          </a:stretch>
        </p:blipFill>
        <p:spPr>
          <a:xfrm>
            <a:off x="7176110" y="3682639"/>
            <a:ext cx="3352586" cy="3129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7527EE1-E68B-67E4-E2CA-6ED075B3139C}"/>
              </a:ext>
            </a:extLst>
          </p:cNvPr>
          <p:cNvPicPr>
            <a:picLocks noChangeAspect="1"/>
          </p:cNvPicPr>
          <p:nvPr/>
        </p:nvPicPr>
        <p:blipFill>
          <a:blip r:embed="rId6"/>
          <a:stretch>
            <a:fillRect/>
          </a:stretch>
        </p:blipFill>
        <p:spPr>
          <a:xfrm>
            <a:off x="640079" y="4162793"/>
            <a:ext cx="2536156" cy="2298391"/>
          </a:xfrm>
          <a:prstGeom prst="rect">
            <a:avLst/>
          </a:prstGeom>
        </p:spPr>
      </p:pic>
    </p:spTree>
    <p:extLst>
      <p:ext uri="{BB962C8B-B14F-4D97-AF65-F5344CB8AC3E}">
        <p14:creationId xmlns:p14="http://schemas.microsoft.com/office/powerpoint/2010/main" val="1062962167"/>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77AFA6-6843-6330-59EE-E4C7FE9B58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D1EF45A-1E36-63E4-FFD0-CA77BB21ADBB}"/>
              </a:ext>
            </a:extLst>
          </p:cNvPr>
          <p:cNvPicPr>
            <a:picLocks noChangeAspect="1"/>
          </p:cNvPicPr>
          <p:nvPr/>
        </p:nvPicPr>
        <p:blipFill>
          <a:blip r:embed="rId3"/>
          <a:stretch>
            <a:fillRect/>
          </a:stretch>
        </p:blipFill>
        <p:spPr>
          <a:xfrm>
            <a:off x="515920" y="2163679"/>
            <a:ext cx="4711174" cy="483197"/>
          </a:xfrm>
          <a:prstGeom prst="rect">
            <a:avLst/>
          </a:prstGeom>
        </p:spPr>
      </p:pic>
      <p:sp>
        <p:nvSpPr>
          <p:cNvPr id="2" name="Title 1">
            <a:extLst>
              <a:ext uri="{FF2B5EF4-FFF2-40B4-BE49-F238E27FC236}">
                <a16:creationId xmlns:a16="http://schemas.microsoft.com/office/drawing/2014/main" id="{C295ECA7-E0F3-91DE-0FBD-87BED056E340}"/>
              </a:ext>
            </a:extLst>
          </p:cNvPr>
          <p:cNvSpPr>
            <a:spLocks noGrp="1"/>
          </p:cNvSpPr>
          <p:nvPr>
            <p:ph type="title"/>
          </p:nvPr>
        </p:nvSpPr>
        <p:spPr>
          <a:xfrm>
            <a:off x="640079" y="325369"/>
            <a:ext cx="4764433" cy="1956841"/>
          </a:xfrm>
        </p:spPr>
        <p:txBody>
          <a:bodyPr anchor="ctr">
            <a:normAutofit fontScale="90000"/>
          </a:bodyPr>
          <a:lstStyle/>
          <a:p>
            <a:r>
              <a:rPr lang="en-US" sz="4200" b="0" i="0" u="none" strike="noStrike" dirty="0">
                <a:effectLst/>
                <a:latin typeface="Arial" panose="020B0604020202020204" pitchFamily="34" charset="0"/>
              </a:rPr>
              <a:t>Outstanding </a:t>
            </a:r>
            <a:br>
              <a:rPr lang="en-US" sz="4200" b="0" i="0" u="none" strike="noStrike" dirty="0">
                <a:effectLst/>
                <a:latin typeface="Arial" panose="020B0604020202020204" pitchFamily="34" charset="0"/>
              </a:rPr>
            </a:br>
            <a:r>
              <a:rPr lang="en-US" sz="4200" b="0" i="0" u="none" strike="noStrike" dirty="0">
                <a:effectLst/>
                <a:latin typeface="Arial" panose="020B0604020202020204" pitchFamily="34" charset="0"/>
              </a:rPr>
              <a:t>Public Education / Outreach Program </a:t>
            </a:r>
            <a:endParaRPr lang="en-US" sz="4200" dirty="0"/>
          </a:p>
        </p:txBody>
      </p:sp>
      <p:sp>
        <p:nvSpPr>
          <p:cNvPr id="3" name="Content Placeholder 2">
            <a:extLst>
              <a:ext uri="{FF2B5EF4-FFF2-40B4-BE49-F238E27FC236}">
                <a16:creationId xmlns:a16="http://schemas.microsoft.com/office/drawing/2014/main" id="{EBDE702A-3722-AE93-9E68-97E1578DDBD2}"/>
              </a:ext>
            </a:extLst>
          </p:cNvPr>
          <p:cNvSpPr>
            <a:spLocks noGrp="1"/>
          </p:cNvSpPr>
          <p:nvPr>
            <p:ph idx="1"/>
          </p:nvPr>
        </p:nvSpPr>
        <p:spPr>
          <a:xfrm>
            <a:off x="640080" y="2754368"/>
            <a:ext cx="4764432" cy="3320668"/>
          </a:xfrm>
        </p:spPr>
        <p:txBody>
          <a:bodyPr>
            <a:normAutofit/>
          </a:bodyPr>
          <a:lstStyle/>
          <a:p>
            <a:pPr rtl="0">
              <a:spcBef>
                <a:spcPts val="0"/>
              </a:spcBef>
              <a:spcAft>
                <a:spcPts val="1200"/>
              </a:spcAft>
            </a:pPr>
            <a:r>
              <a:rPr lang="en-US" sz="3200" b="0" dirty="0">
                <a:effectLst/>
              </a:rPr>
              <a:t>Race to Zero Waste</a:t>
            </a:r>
          </a:p>
          <a:p>
            <a:pPr lvl="1">
              <a:spcBef>
                <a:spcPts val="0"/>
              </a:spcBef>
              <a:spcAft>
                <a:spcPts val="1200"/>
              </a:spcAft>
            </a:pPr>
            <a:r>
              <a:rPr lang="en-US" sz="2400" b="0" dirty="0">
                <a:effectLst/>
              </a:rPr>
              <a:t>Accepted by </a:t>
            </a:r>
            <a:r>
              <a:rPr lang="en-US" sz="2400" dirty="0"/>
              <a:t>Teresa Bradley</a:t>
            </a:r>
            <a:endParaRPr lang="en-US" sz="2400" b="0" dirty="0">
              <a:effectLst/>
            </a:endParaRPr>
          </a:p>
        </p:txBody>
      </p:sp>
      <p:pic>
        <p:nvPicPr>
          <p:cNvPr id="7" name="Picture 6">
            <a:extLst>
              <a:ext uri="{FF2B5EF4-FFF2-40B4-BE49-F238E27FC236}">
                <a16:creationId xmlns:a16="http://schemas.microsoft.com/office/drawing/2014/main" id="{62D9016F-3797-4EED-BDAC-05CD205D8A3D}"/>
              </a:ext>
            </a:extLst>
          </p:cNvPr>
          <p:cNvPicPr>
            <a:picLocks noChangeAspect="1"/>
          </p:cNvPicPr>
          <p:nvPr/>
        </p:nvPicPr>
        <p:blipFill>
          <a:blip r:embed="rId4"/>
          <a:stretch>
            <a:fillRect/>
          </a:stretch>
        </p:blipFill>
        <p:spPr>
          <a:xfrm>
            <a:off x="640079" y="4162793"/>
            <a:ext cx="2536156" cy="2298391"/>
          </a:xfrm>
          <a:prstGeom prst="rect">
            <a:avLst/>
          </a:prstGeom>
        </p:spPr>
      </p:pic>
      <p:pic>
        <p:nvPicPr>
          <p:cNvPr id="6" name="Picture 5" descr="A collage of people at a picnic&#10;&#10;Description automatically generated">
            <a:extLst>
              <a:ext uri="{FF2B5EF4-FFF2-40B4-BE49-F238E27FC236}">
                <a16:creationId xmlns:a16="http://schemas.microsoft.com/office/drawing/2014/main" id="{1B74C22F-9B2D-9841-E10F-BEBECA531E92}"/>
              </a:ext>
            </a:extLst>
          </p:cNvPr>
          <p:cNvPicPr>
            <a:picLocks noChangeAspect="1"/>
          </p:cNvPicPr>
          <p:nvPr/>
        </p:nvPicPr>
        <p:blipFill>
          <a:blip r:embed="rId5"/>
          <a:stretch>
            <a:fillRect/>
          </a:stretch>
        </p:blipFill>
        <p:spPr>
          <a:xfrm>
            <a:off x="5378615" y="322802"/>
            <a:ext cx="6358660" cy="3676650"/>
          </a:xfrm>
          <a:prstGeom prst="rect">
            <a:avLst/>
          </a:prstGeom>
        </p:spPr>
      </p:pic>
      <p:pic>
        <p:nvPicPr>
          <p:cNvPr id="8" name="Picture 7" descr="A black background with green text&#10;&#10;Description automatically generated">
            <a:extLst>
              <a:ext uri="{FF2B5EF4-FFF2-40B4-BE49-F238E27FC236}">
                <a16:creationId xmlns:a16="http://schemas.microsoft.com/office/drawing/2014/main" id="{8B4F3707-A8E1-CA2B-6C72-B5D0075117B3}"/>
              </a:ext>
            </a:extLst>
          </p:cNvPr>
          <p:cNvPicPr>
            <a:picLocks noChangeAspect="1"/>
          </p:cNvPicPr>
          <p:nvPr/>
        </p:nvPicPr>
        <p:blipFill>
          <a:blip r:embed="rId6"/>
          <a:srcRect t="20618" b="18970"/>
          <a:stretch/>
        </p:blipFill>
        <p:spPr>
          <a:xfrm>
            <a:off x="3477398" y="4171234"/>
            <a:ext cx="7505700" cy="2290186"/>
          </a:xfrm>
          <a:prstGeom prst="rect">
            <a:avLst/>
          </a:prstGeom>
        </p:spPr>
      </p:pic>
    </p:spTree>
    <p:extLst>
      <p:ext uri="{BB962C8B-B14F-4D97-AF65-F5344CB8AC3E}">
        <p14:creationId xmlns:p14="http://schemas.microsoft.com/office/powerpoint/2010/main" val="2697917443"/>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5F8437-0A9B-9144-6E33-023FAD8D549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862FDDE-CBCF-B9E1-2F28-8CCE9B727C17}"/>
              </a:ext>
            </a:extLst>
          </p:cNvPr>
          <p:cNvPicPr>
            <a:picLocks noChangeAspect="1"/>
          </p:cNvPicPr>
          <p:nvPr/>
        </p:nvPicPr>
        <p:blipFill>
          <a:blip r:embed="rId3"/>
          <a:stretch>
            <a:fillRect/>
          </a:stretch>
        </p:blipFill>
        <p:spPr>
          <a:xfrm>
            <a:off x="515919" y="2282210"/>
            <a:ext cx="4829849" cy="495369"/>
          </a:xfrm>
          <a:prstGeom prst="rect">
            <a:avLst/>
          </a:prstGeom>
        </p:spPr>
      </p:pic>
      <p:sp>
        <p:nvSpPr>
          <p:cNvPr id="2" name="Title 1">
            <a:extLst>
              <a:ext uri="{FF2B5EF4-FFF2-40B4-BE49-F238E27FC236}">
                <a16:creationId xmlns:a16="http://schemas.microsoft.com/office/drawing/2014/main" id="{82C43369-3CAD-C4D6-308A-5F21092AB496}"/>
              </a:ext>
            </a:extLst>
          </p:cNvPr>
          <p:cNvSpPr>
            <a:spLocks noGrp="1"/>
          </p:cNvSpPr>
          <p:nvPr>
            <p:ph type="title"/>
          </p:nvPr>
        </p:nvSpPr>
        <p:spPr>
          <a:xfrm>
            <a:off x="640079" y="325369"/>
            <a:ext cx="4764433" cy="1956841"/>
          </a:xfrm>
        </p:spPr>
        <p:txBody>
          <a:bodyPr anchor="ctr">
            <a:normAutofit fontScale="90000"/>
          </a:bodyPr>
          <a:lstStyle/>
          <a:p>
            <a:r>
              <a:rPr lang="en-US" sz="4200" b="0" i="0" u="none" strike="noStrike" dirty="0">
                <a:effectLst/>
                <a:latin typeface="Arial" panose="020B0604020202020204" pitchFamily="34" charset="0"/>
              </a:rPr>
              <a:t>Outstanding Market Development </a:t>
            </a:r>
            <a:endParaRPr lang="en-US" sz="4200" dirty="0"/>
          </a:p>
        </p:txBody>
      </p:sp>
      <p:sp>
        <p:nvSpPr>
          <p:cNvPr id="3" name="Content Placeholder 2">
            <a:extLst>
              <a:ext uri="{FF2B5EF4-FFF2-40B4-BE49-F238E27FC236}">
                <a16:creationId xmlns:a16="http://schemas.microsoft.com/office/drawing/2014/main" id="{920FAB2C-6AF5-1951-0137-160772BE663A}"/>
              </a:ext>
            </a:extLst>
          </p:cNvPr>
          <p:cNvSpPr>
            <a:spLocks noGrp="1"/>
          </p:cNvSpPr>
          <p:nvPr>
            <p:ph idx="1"/>
          </p:nvPr>
        </p:nvSpPr>
        <p:spPr>
          <a:xfrm>
            <a:off x="640080" y="2872899"/>
            <a:ext cx="4587013" cy="3320668"/>
          </a:xfrm>
        </p:spPr>
        <p:txBody>
          <a:bodyPr>
            <a:normAutofit/>
          </a:bodyPr>
          <a:lstStyle/>
          <a:p>
            <a:pPr rtl="0">
              <a:spcBef>
                <a:spcPts val="0"/>
              </a:spcBef>
              <a:spcAft>
                <a:spcPts val="1200"/>
              </a:spcAft>
            </a:pPr>
            <a:r>
              <a:rPr lang="en-US" sz="3200" b="0" dirty="0">
                <a:effectLst/>
              </a:rPr>
              <a:t>Wayne Gjerde </a:t>
            </a:r>
            <a:endParaRPr lang="en-US" b="0" dirty="0">
              <a:effectLst/>
            </a:endParaRPr>
          </a:p>
        </p:txBody>
      </p:sp>
      <p:pic>
        <p:nvPicPr>
          <p:cNvPr id="7" name="Picture 6">
            <a:extLst>
              <a:ext uri="{FF2B5EF4-FFF2-40B4-BE49-F238E27FC236}">
                <a16:creationId xmlns:a16="http://schemas.microsoft.com/office/drawing/2014/main" id="{AFB4BBEE-61F7-4EB4-F1F6-9308ABF9268C}"/>
              </a:ext>
            </a:extLst>
          </p:cNvPr>
          <p:cNvPicPr>
            <a:picLocks noChangeAspect="1"/>
          </p:cNvPicPr>
          <p:nvPr/>
        </p:nvPicPr>
        <p:blipFill>
          <a:blip r:embed="rId4"/>
          <a:stretch>
            <a:fillRect/>
          </a:stretch>
        </p:blipFill>
        <p:spPr>
          <a:xfrm>
            <a:off x="640079" y="4162793"/>
            <a:ext cx="2536156" cy="2298391"/>
          </a:xfrm>
          <a:prstGeom prst="rect">
            <a:avLst/>
          </a:prstGeom>
        </p:spPr>
      </p:pic>
      <p:pic>
        <p:nvPicPr>
          <p:cNvPr id="8" name="Picture 7">
            <a:extLst>
              <a:ext uri="{FF2B5EF4-FFF2-40B4-BE49-F238E27FC236}">
                <a16:creationId xmlns:a16="http://schemas.microsoft.com/office/drawing/2014/main" id="{452677F9-D3EB-F047-920B-C5E0EDEB08FA}"/>
              </a:ext>
            </a:extLst>
          </p:cNvPr>
          <p:cNvPicPr>
            <a:picLocks noChangeAspect="1"/>
          </p:cNvPicPr>
          <p:nvPr/>
        </p:nvPicPr>
        <p:blipFill>
          <a:blip r:embed="rId5"/>
          <a:srcRect/>
          <a:stretch/>
        </p:blipFill>
        <p:spPr>
          <a:xfrm>
            <a:off x="5562046" y="194314"/>
            <a:ext cx="6469372" cy="6469372"/>
          </a:xfrm>
          <a:prstGeom prst="rect">
            <a:avLst/>
          </a:prstGeom>
          <a:ln>
            <a:noFill/>
          </a:ln>
          <a:effectLst>
            <a:softEdge rad="112500"/>
          </a:effectLst>
        </p:spPr>
      </p:pic>
    </p:spTree>
    <p:extLst>
      <p:ext uri="{BB962C8B-B14F-4D97-AF65-F5344CB8AC3E}">
        <p14:creationId xmlns:p14="http://schemas.microsoft.com/office/powerpoint/2010/main" val="321815702"/>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8F2B5-77C0-5427-A3E6-4B7FD0C6F3B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6771661-699A-A369-D63E-07D9EFDFFB61}"/>
              </a:ext>
            </a:extLst>
          </p:cNvPr>
          <p:cNvPicPr>
            <a:picLocks noChangeAspect="1"/>
          </p:cNvPicPr>
          <p:nvPr/>
        </p:nvPicPr>
        <p:blipFill>
          <a:blip r:embed="rId3"/>
          <a:stretch>
            <a:fillRect/>
          </a:stretch>
        </p:blipFill>
        <p:spPr>
          <a:xfrm>
            <a:off x="515919" y="2282210"/>
            <a:ext cx="4829849" cy="495369"/>
          </a:xfrm>
          <a:prstGeom prst="rect">
            <a:avLst/>
          </a:prstGeom>
        </p:spPr>
      </p:pic>
      <p:sp>
        <p:nvSpPr>
          <p:cNvPr id="2" name="Title 1">
            <a:extLst>
              <a:ext uri="{FF2B5EF4-FFF2-40B4-BE49-F238E27FC236}">
                <a16:creationId xmlns:a16="http://schemas.microsoft.com/office/drawing/2014/main" id="{34838A77-0F6A-DB79-FF78-4DD39315788B}"/>
              </a:ext>
            </a:extLst>
          </p:cNvPr>
          <p:cNvSpPr>
            <a:spLocks noGrp="1"/>
          </p:cNvSpPr>
          <p:nvPr>
            <p:ph type="title"/>
          </p:nvPr>
        </p:nvSpPr>
        <p:spPr>
          <a:xfrm>
            <a:off x="640079" y="325369"/>
            <a:ext cx="4764433" cy="1956841"/>
          </a:xfrm>
        </p:spPr>
        <p:txBody>
          <a:bodyPr anchor="ctr">
            <a:normAutofit fontScale="90000"/>
          </a:bodyPr>
          <a:lstStyle/>
          <a:p>
            <a:r>
              <a:rPr lang="en-US" sz="4200" b="0" i="0" u="none" strike="noStrike" dirty="0">
                <a:effectLst/>
                <a:latin typeface="Arial" panose="020B0604020202020204" pitchFamily="34" charset="0"/>
              </a:rPr>
              <a:t>Outstanding Corporate Leadership </a:t>
            </a:r>
            <a:endParaRPr lang="en-US" sz="4200" dirty="0"/>
          </a:p>
        </p:txBody>
      </p:sp>
      <p:sp>
        <p:nvSpPr>
          <p:cNvPr id="3" name="Content Placeholder 2">
            <a:extLst>
              <a:ext uri="{FF2B5EF4-FFF2-40B4-BE49-F238E27FC236}">
                <a16:creationId xmlns:a16="http://schemas.microsoft.com/office/drawing/2014/main" id="{A463F710-C4D3-3B64-2FFC-9186A14EA030}"/>
              </a:ext>
            </a:extLst>
          </p:cNvPr>
          <p:cNvSpPr>
            <a:spLocks noGrp="1"/>
          </p:cNvSpPr>
          <p:nvPr>
            <p:ph idx="1"/>
          </p:nvPr>
        </p:nvSpPr>
        <p:spPr>
          <a:xfrm>
            <a:off x="640080" y="2872899"/>
            <a:ext cx="4894505" cy="3320668"/>
          </a:xfrm>
        </p:spPr>
        <p:txBody>
          <a:bodyPr>
            <a:normAutofit/>
          </a:bodyPr>
          <a:lstStyle/>
          <a:p>
            <a:pPr rtl="0">
              <a:spcBef>
                <a:spcPts val="0"/>
              </a:spcBef>
              <a:spcAft>
                <a:spcPts val="1200"/>
              </a:spcAft>
            </a:pPr>
            <a:r>
              <a:rPr lang="en-US" sz="3200" b="0" dirty="0">
                <a:effectLst/>
              </a:rPr>
              <a:t>Flat Can Recycling </a:t>
            </a:r>
          </a:p>
          <a:p>
            <a:pPr lvl="1">
              <a:spcBef>
                <a:spcPts val="0"/>
              </a:spcBef>
              <a:spcAft>
                <a:spcPts val="1200"/>
              </a:spcAft>
            </a:pPr>
            <a:r>
              <a:rPr lang="en-US" sz="2400" b="0" dirty="0">
                <a:effectLst/>
              </a:rPr>
              <a:t>Accepted by </a:t>
            </a:r>
            <a:r>
              <a:rPr lang="en-US" sz="2400" dirty="0"/>
              <a:t>Kathryn Gordon </a:t>
            </a:r>
            <a:endParaRPr lang="en-US" sz="2400" b="0" dirty="0">
              <a:effectLst/>
            </a:endParaRPr>
          </a:p>
        </p:txBody>
      </p:sp>
      <p:pic>
        <p:nvPicPr>
          <p:cNvPr id="5" name="Picture 4">
            <a:extLst>
              <a:ext uri="{FF2B5EF4-FFF2-40B4-BE49-F238E27FC236}">
                <a16:creationId xmlns:a16="http://schemas.microsoft.com/office/drawing/2014/main" id="{8C4D7EA7-3C7C-71C9-82FD-517F348E6007}"/>
              </a:ext>
            </a:extLst>
          </p:cNvPr>
          <p:cNvPicPr>
            <a:picLocks noChangeAspect="1"/>
          </p:cNvPicPr>
          <p:nvPr/>
        </p:nvPicPr>
        <p:blipFill>
          <a:blip r:embed="rId4"/>
          <a:srcRect/>
          <a:stretch/>
        </p:blipFill>
        <p:spPr>
          <a:xfrm>
            <a:off x="4447273" y="325369"/>
            <a:ext cx="3256845" cy="2735750"/>
          </a:xfrm>
          <a:prstGeom prst="rect">
            <a:avLst/>
          </a:prstGeom>
          <a:ln>
            <a:noFill/>
          </a:ln>
          <a:effectLst>
            <a:softEdge rad="112500"/>
          </a:effectLst>
        </p:spPr>
      </p:pic>
      <p:pic>
        <p:nvPicPr>
          <p:cNvPr id="4" name="Picture 3">
            <a:extLst>
              <a:ext uri="{FF2B5EF4-FFF2-40B4-BE49-F238E27FC236}">
                <a16:creationId xmlns:a16="http://schemas.microsoft.com/office/drawing/2014/main" id="{D0C031BB-53FB-DF55-A921-0EB182F50CE9}"/>
              </a:ext>
            </a:extLst>
          </p:cNvPr>
          <p:cNvPicPr>
            <a:picLocks noChangeAspect="1"/>
          </p:cNvPicPr>
          <p:nvPr/>
        </p:nvPicPr>
        <p:blipFill>
          <a:blip r:embed="rId5"/>
          <a:stretch>
            <a:fillRect/>
          </a:stretch>
        </p:blipFill>
        <p:spPr>
          <a:xfrm>
            <a:off x="640079" y="4234240"/>
            <a:ext cx="2536156" cy="2298391"/>
          </a:xfrm>
          <a:prstGeom prst="rect">
            <a:avLst/>
          </a:prstGeom>
        </p:spPr>
      </p:pic>
      <p:pic>
        <p:nvPicPr>
          <p:cNvPr id="7" name="Picture 6">
            <a:extLst>
              <a:ext uri="{FF2B5EF4-FFF2-40B4-BE49-F238E27FC236}">
                <a16:creationId xmlns:a16="http://schemas.microsoft.com/office/drawing/2014/main" id="{BF36B512-77F6-8F96-1DB6-422CD66C12A4}"/>
              </a:ext>
            </a:extLst>
          </p:cNvPr>
          <p:cNvPicPr>
            <a:picLocks noChangeAspect="1"/>
          </p:cNvPicPr>
          <p:nvPr/>
        </p:nvPicPr>
        <p:blipFill>
          <a:blip r:embed="rId6"/>
          <a:stretch>
            <a:fillRect/>
          </a:stretch>
        </p:blipFill>
        <p:spPr>
          <a:xfrm>
            <a:off x="7704118" y="135000"/>
            <a:ext cx="4391998" cy="6587999"/>
          </a:xfrm>
          <a:prstGeom prst="rect">
            <a:avLst/>
          </a:prstGeom>
          <a:ln>
            <a:noFill/>
          </a:ln>
          <a:effectLst>
            <a:softEdge rad="112500"/>
          </a:effectLst>
        </p:spPr>
      </p:pic>
    </p:spTree>
    <p:extLst>
      <p:ext uri="{BB962C8B-B14F-4D97-AF65-F5344CB8AC3E}">
        <p14:creationId xmlns:p14="http://schemas.microsoft.com/office/powerpoint/2010/main" val="884189992"/>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7A60DB-F07F-5BB2-3720-62E8E9F6A08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6265CEF-5993-04AB-0CF5-B5B09139DD7F}"/>
              </a:ext>
            </a:extLst>
          </p:cNvPr>
          <p:cNvPicPr>
            <a:picLocks noChangeAspect="1"/>
          </p:cNvPicPr>
          <p:nvPr/>
        </p:nvPicPr>
        <p:blipFill>
          <a:blip r:embed="rId3"/>
          <a:stretch>
            <a:fillRect/>
          </a:stretch>
        </p:blipFill>
        <p:spPr>
          <a:xfrm>
            <a:off x="515919" y="2282210"/>
            <a:ext cx="4829849" cy="495369"/>
          </a:xfrm>
          <a:prstGeom prst="rect">
            <a:avLst/>
          </a:prstGeom>
        </p:spPr>
      </p:pic>
      <p:sp>
        <p:nvSpPr>
          <p:cNvPr id="2" name="Title 1">
            <a:extLst>
              <a:ext uri="{FF2B5EF4-FFF2-40B4-BE49-F238E27FC236}">
                <a16:creationId xmlns:a16="http://schemas.microsoft.com/office/drawing/2014/main" id="{460E42B4-D6C1-EDD9-7578-97892423AFC9}"/>
              </a:ext>
            </a:extLst>
          </p:cNvPr>
          <p:cNvSpPr>
            <a:spLocks noGrp="1"/>
          </p:cNvSpPr>
          <p:nvPr>
            <p:ph type="title"/>
          </p:nvPr>
        </p:nvSpPr>
        <p:spPr>
          <a:xfrm>
            <a:off x="640079" y="325369"/>
            <a:ext cx="4764433" cy="1956841"/>
          </a:xfrm>
        </p:spPr>
        <p:txBody>
          <a:bodyPr anchor="ctr">
            <a:normAutofit fontScale="90000"/>
          </a:bodyPr>
          <a:lstStyle/>
          <a:p>
            <a:r>
              <a:rPr lang="en-US" sz="4200" b="0" i="0" u="none" strike="noStrike" dirty="0">
                <a:effectLst/>
                <a:latin typeface="Arial" panose="020B0604020202020204" pitchFamily="34" charset="0"/>
              </a:rPr>
              <a:t>Outstanding Diversity Leadership </a:t>
            </a:r>
            <a:endParaRPr lang="en-US" sz="4200" dirty="0"/>
          </a:p>
        </p:txBody>
      </p:sp>
      <p:sp>
        <p:nvSpPr>
          <p:cNvPr id="3" name="Content Placeholder 2">
            <a:extLst>
              <a:ext uri="{FF2B5EF4-FFF2-40B4-BE49-F238E27FC236}">
                <a16:creationId xmlns:a16="http://schemas.microsoft.com/office/drawing/2014/main" id="{8C7E6A24-5E20-52A5-5DEA-91A47C69688E}"/>
              </a:ext>
            </a:extLst>
          </p:cNvPr>
          <p:cNvSpPr>
            <a:spLocks noGrp="1"/>
          </p:cNvSpPr>
          <p:nvPr>
            <p:ph idx="1"/>
          </p:nvPr>
        </p:nvSpPr>
        <p:spPr>
          <a:xfrm>
            <a:off x="640080" y="2872899"/>
            <a:ext cx="4587013" cy="3320668"/>
          </a:xfrm>
        </p:spPr>
        <p:txBody>
          <a:bodyPr>
            <a:normAutofit/>
          </a:bodyPr>
          <a:lstStyle/>
          <a:p>
            <a:pPr rtl="0">
              <a:spcBef>
                <a:spcPts val="0"/>
              </a:spcBef>
              <a:spcAft>
                <a:spcPts val="1200"/>
              </a:spcAft>
            </a:pPr>
            <a:r>
              <a:rPr lang="en-US" sz="3200" b="0" dirty="0">
                <a:effectLst/>
              </a:rPr>
              <a:t>Sophia Huda</a:t>
            </a:r>
            <a:r>
              <a:rPr lang="en-US" sz="3200" dirty="0"/>
              <a:t> </a:t>
            </a:r>
            <a:endParaRPr lang="en-US" sz="3200" b="0" dirty="0">
              <a:effectLst/>
            </a:endParaRPr>
          </a:p>
        </p:txBody>
      </p:sp>
      <p:pic>
        <p:nvPicPr>
          <p:cNvPr id="5" name="Picture 4">
            <a:extLst>
              <a:ext uri="{FF2B5EF4-FFF2-40B4-BE49-F238E27FC236}">
                <a16:creationId xmlns:a16="http://schemas.microsoft.com/office/drawing/2014/main" id="{78B0EECF-29ED-751E-14AE-BE9AADFB7441}"/>
              </a:ext>
            </a:extLst>
          </p:cNvPr>
          <p:cNvPicPr>
            <a:picLocks noChangeAspect="1"/>
          </p:cNvPicPr>
          <p:nvPr/>
        </p:nvPicPr>
        <p:blipFill>
          <a:blip r:embed="rId4"/>
          <a:srcRect/>
          <a:stretch/>
        </p:blipFill>
        <p:spPr>
          <a:xfrm>
            <a:off x="6406677" y="62309"/>
            <a:ext cx="5711764" cy="6733381"/>
          </a:xfrm>
          <a:prstGeom prst="rect">
            <a:avLst/>
          </a:prstGeom>
          <a:ln>
            <a:noFill/>
          </a:ln>
          <a:effectLst>
            <a:softEdge rad="112500"/>
          </a:effectLst>
        </p:spPr>
      </p:pic>
      <p:pic>
        <p:nvPicPr>
          <p:cNvPr id="4" name="Picture 3">
            <a:extLst>
              <a:ext uri="{FF2B5EF4-FFF2-40B4-BE49-F238E27FC236}">
                <a16:creationId xmlns:a16="http://schemas.microsoft.com/office/drawing/2014/main" id="{7E5FAC71-7B67-3E1B-2B6E-F08BCC880FD5}"/>
              </a:ext>
            </a:extLst>
          </p:cNvPr>
          <p:cNvPicPr>
            <a:picLocks noChangeAspect="1"/>
          </p:cNvPicPr>
          <p:nvPr/>
        </p:nvPicPr>
        <p:blipFill>
          <a:blip r:embed="rId5"/>
          <a:stretch>
            <a:fillRect/>
          </a:stretch>
        </p:blipFill>
        <p:spPr>
          <a:xfrm>
            <a:off x="667183" y="3895176"/>
            <a:ext cx="2536156" cy="2298391"/>
          </a:xfrm>
          <a:prstGeom prst="rect">
            <a:avLst/>
          </a:prstGeom>
        </p:spPr>
      </p:pic>
    </p:spTree>
    <p:extLst>
      <p:ext uri="{BB962C8B-B14F-4D97-AF65-F5344CB8AC3E}">
        <p14:creationId xmlns:p14="http://schemas.microsoft.com/office/powerpoint/2010/main" val="1258846086"/>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5BE515-CFF3-B1D5-D9A7-EEF521EE24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6C2C056-62BC-9213-7456-425A37ADC9D1}"/>
              </a:ext>
            </a:extLst>
          </p:cNvPr>
          <p:cNvPicPr>
            <a:picLocks noChangeAspect="1"/>
          </p:cNvPicPr>
          <p:nvPr/>
        </p:nvPicPr>
        <p:blipFill>
          <a:blip r:embed="rId3"/>
          <a:stretch>
            <a:fillRect/>
          </a:stretch>
        </p:blipFill>
        <p:spPr>
          <a:xfrm>
            <a:off x="515919" y="2282210"/>
            <a:ext cx="4829849" cy="495369"/>
          </a:xfrm>
          <a:prstGeom prst="rect">
            <a:avLst/>
          </a:prstGeom>
        </p:spPr>
      </p:pic>
      <p:sp>
        <p:nvSpPr>
          <p:cNvPr id="2" name="Title 1">
            <a:extLst>
              <a:ext uri="{FF2B5EF4-FFF2-40B4-BE49-F238E27FC236}">
                <a16:creationId xmlns:a16="http://schemas.microsoft.com/office/drawing/2014/main" id="{6FAE9BDA-6D8B-AB15-4711-81ADA7CD4CC8}"/>
              </a:ext>
            </a:extLst>
          </p:cNvPr>
          <p:cNvSpPr>
            <a:spLocks noGrp="1"/>
          </p:cNvSpPr>
          <p:nvPr>
            <p:ph type="title"/>
          </p:nvPr>
        </p:nvSpPr>
        <p:spPr>
          <a:xfrm>
            <a:off x="640079" y="325369"/>
            <a:ext cx="4764433" cy="1956841"/>
          </a:xfrm>
        </p:spPr>
        <p:txBody>
          <a:bodyPr anchor="ctr">
            <a:normAutofit fontScale="90000"/>
          </a:bodyPr>
          <a:lstStyle/>
          <a:p>
            <a:r>
              <a:rPr lang="en-US" sz="4200" b="0" i="0" u="none" strike="noStrike" dirty="0">
                <a:effectLst/>
                <a:latin typeface="Arial" panose="020B0604020202020204" pitchFamily="34" charset="0"/>
              </a:rPr>
              <a:t>Outstanding Elected </a:t>
            </a:r>
            <a:br>
              <a:rPr lang="en-US" sz="4200" b="0" i="0" u="none" strike="noStrike" dirty="0">
                <a:effectLst/>
                <a:latin typeface="Arial" panose="020B0604020202020204" pitchFamily="34" charset="0"/>
              </a:rPr>
            </a:br>
            <a:r>
              <a:rPr lang="en-US" sz="4200" b="0" i="0" u="none" strike="noStrike" dirty="0">
                <a:effectLst/>
                <a:latin typeface="Arial" panose="020B0604020202020204" pitchFamily="34" charset="0"/>
              </a:rPr>
              <a:t>Leader </a:t>
            </a:r>
            <a:endParaRPr lang="en-US" sz="4200" dirty="0"/>
          </a:p>
        </p:txBody>
      </p:sp>
      <p:sp>
        <p:nvSpPr>
          <p:cNvPr id="3" name="Content Placeholder 2">
            <a:extLst>
              <a:ext uri="{FF2B5EF4-FFF2-40B4-BE49-F238E27FC236}">
                <a16:creationId xmlns:a16="http://schemas.microsoft.com/office/drawing/2014/main" id="{093BDF1E-12C0-FEA5-913C-93899F107814}"/>
              </a:ext>
            </a:extLst>
          </p:cNvPr>
          <p:cNvSpPr>
            <a:spLocks noGrp="1"/>
          </p:cNvSpPr>
          <p:nvPr>
            <p:ph idx="1"/>
          </p:nvPr>
        </p:nvSpPr>
        <p:spPr>
          <a:xfrm>
            <a:off x="640080" y="2872899"/>
            <a:ext cx="5583299" cy="3320668"/>
          </a:xfrm>
        </p:spPr>
        <p:txBody>
          <a:bodyPr>
            <a:normAutofit/>
          </a:bodyPr>
          <a:lstStyle/>
          <a:p>
            <a:pPr rtl="0">
              <a:spcBef>
                <a:spcPts val="0"/>
              </a:spcBef>
              <a:spcAft>
                <a:spcPts val="1200"/>
              </a:spcAft>
            </a:pPr>
            <a:r>
              <a:rPr lang="nl-NL" sz="3200" dirty="0"/>
              <a:t>Mayor Breanna Lungo-Koehn Medford, MA. </a:t>
            </a:r>
            <a:endParaRPr lang="en-US" sz="3200" b="0" dirty="0">
              <a:effectLst/>
            </a:endParaRPr>
          </a:p>
        </p:txBody>
      </p:sp>
      <p:pic>
        <p:nvPicPr>
          <p:cNvPr id="5" name="Picture 4">
            <a:extLst>
              <a:ext uri="{FF2B5EF4-FFF2-40B4-BE49-F238E27FC236}">
                <a16:creationId xmlns:a16="http://schemas.microsoft.com/office/drawing/2014/main" id="{0A82ECFB-08EC-08EB-E38B-39742EC7582D}"/>
              </a:ext>
            </a:extLst>
          </p:cNvPr>
          <p:cNvPicPr>
            <a:picLocks noChangeAspect="1"/>
          </p:cNvPicPr>
          <p:nvPr/>
        </p:nvPicPr>
        <p:blipFill>
          <a:blip r:embed="rId4"/>
          <a:srcRect/>
          <a:stretch/>
        </p:blipFill>
        <p:spPr>
          <a:xfrm>
            <a:off x="6618177" y="98717"/>
            <a:ext cx="5328838" cy="6660566"/>
          </a:xfrm>
          <a:prstGeom prst="rect">
            <a:avLst/>
          </a:prstGeom>
          <a:ln>
            <a:noFill/>
          </a:ln>
          <a:effectLst>
            <a:softEdge rad="112500"/>
          </a:effectLst>
        </p:spPr>
      </p:pic>
      <p:pic>
        <p:nvPicPr>
          <p:cNvPr id="4" name="Picture 3">
            <a:extLst>
              <a:ext uri="{FF2B5EF4-FFF2-40B4-BE49-F238E27FC236}">
                <a16:creationId xmlns:a16="http://schemas.microsoft.com/office/drawing/2014/main" id="{62DAA2D2-D62F-0E51-8D24-4ED1EC179D1C}"/>
              </a:ext>
            </a:extLst>
          </p:cNvPr>
          <p:cNvPicPr>
            <a:picLocks noChangeAspect="1"/>
          </p:cNvPicPr>
          <p:nvPr/>
        </p:nvPicPr>
        <p:blipFill>
          <a:blip r:embed="rId5"/>
          <a:stretch>
            <a:fillRect/>
          </a:stretch>
        </p:blipFill>
        <p:spPr>
          <a:xfrm>
            <a:off x="640079" y="4227392"/>
            <a:ext cx="2536156" cy="2298391"/>
          </a:xfrm>
          <a:prstGeom prst="rect">
            <a:avLst/>
          </a:prstGeom>
        </p:spPr>
      </p:pic>
      <p:pic>
        <p:nvPicPr>
          <p:cNvPr id="11" name="Picture 10">
            <a:extLst>
              <a:ext uri="{FF2B5EF4-FFF2-40B4-BE49-F238E27FC236}">
                <a16:creationId xmlns:a16="http://schemas.microsoft.com/office/drawing/2014/main" id="{262B0B5C-A7C0-0370-1782-4B94FD13217E}"/>
              </a:ext>
            </a:extLst>
          </p:cNvPr>
          <p:cNvPicPr>
            <a:picLocks noChangeAspect="1"/>
          </p:cNvPicPr>
          <p:nvPr/>
        </p:nvPicPr>
        <p:blipFill>
          <a:blip r:embed="rId6"/>
          <a:stretch>
            <a:fillRect/>
          </a:stretch>
        </p:blipFill>
        <p:spPr>
          <a:xfrm>
            <a:off x="3553704" y="4227392"/>
            <a:ext cx="2687003" cy="2289170"/>
          </a:xfrm>
          <a:prstGeom prst="rect">
            <a:avLst/>
          </a:prstGeom>
        </p:spPr>
      </p:pic>
    </p:spTree>
    <p:extLst>
      <p:ext uri="{BB962C8B-B14F-4D97-AF65-F5344CB8AC3E}">
        <p14:creationId xmlns:p14="http://schemas.microsoft.com/office/powerpoint/2010/main" val="316517815"/>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9A0490-6ECB-B306-024C-14E770BC0F3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1EE828E-9DD8-D5DF-6EEC-A2E7809E4845}"/>
              </a:ext>
            </a:extLst>
          </p:cNvPr>
          <p:cNvPicPr>
            <a:picLocks noChangeAspect="1"/>
          </p:cNvPicPr>
          <p:nvPr/>
        </p:nvPicPr>
        <p:blipFill>
          <a:blip r:embed="rId3"/>
          <a:stretch>
            <a:fillRect/>
          </a:stretch>
        </p:blipFill>
        <p:spPr>
          <a:xfrm>
            <a:off x="515919" y="2282210"/>
            <a:ext cx="4829849" cy="495369"/>
          </a:xfrm>
          <a:prstGeom prst="rect">
            <a:avLst/>
          </a:prstGeom>
        </p:spPr>
      </p:pic>
      <p:sp>
        <p:nvSpPr>
          <p:cNvPr id="2" name="Title 1">
            <a:extLst>
              <a:ext uri="{FF2B5EF4-FFF2-40B4-BE49-F238E27FC236}">
                <a16:creationId xmlns:a16="http://schemas.microsoft.com/office/drawing/2014/main" id="{CD7A8ADB-FD40-92B3-B71C-5E17BC48DFAE}"/>
              </a:ext>
            </a:extLst>
          </p:cNvPr>
          <p:cNvSpPr>
            <a:spLocks noGrp="1"/>
          </p:cNvSpPr>
          <p:nvPr>
            <p:ph type="title"/>
          </p:nvPr>
        </p:nvSpPr>
        <p:spPr>
          <a:xfrm>
            <a:off x="640079" y="325369"/>
            <a:ext cx="4764433" cy="1956841"/>
          </a:xfrm>
        </p:spPr>
        <p:txBody>
          <a:bodyPr anchor="ctr">
            <a:normAutofit fontScale="90000"/>
          </a:bodyPr>
          <a:lstStyle/>
          <a:p>
            <a:r>
              <a:rPr lang="en-US" sz="4200" b="0" i="0" u="none" strike="noStrike" dirty="0">
                <a:effectLst/>
                <a:latin typeface="Arial" panose="020B0604020202020204" pitchFamily="34" charset="0"/>
              </a:rPr>
              <a:t>Outstanding Community or Government Program </a:t>
            </a:r>
            <a:endParaRPr lang="en-US" sz="4200" dirty="0"/>
          </a:p>
        </p:txBody>
      </p:sp>
      <p:sp>
        <p:nvSpPr>
          <p:cNvPr id="3" name="Content Placeholder 2">
            <a:extLst>
              <a:ext uri="{FF2B5EF4-FFF2-40B4-BE49-F238E27FC236}">
                <a16:creationId xmlns:a16="http://schemas.microsoft.com/office/drawing/2014/main" id="{22263385-8F6C-D02E-A398-E1D895EE2950}"/>
              </a:ext>
            </a:extLst>
          </p:cNvPr>
          <p:cNvSpPr>
            <a:spLocks noGrp="1"/>
          </p:cNvSpPr>
          <p:nvPr>
            <p:ph idx="1"/>
          </p:nvPr>
        </p:nvSpPr>
        <p:spPr>
          <a:xfrm>
            <a:off x="640080" y="2737435"/>
            <a:ext cx="6097462" cy="3320668"/>
          </a:xfrm>
        </p:spPr>
        <p:txBody>
          <a:bodyPr>
            <a:normAutofit/>
          </a:bodyPr>
          <a:lstStyle/>
          <a:p>
            <a:pPr rtl="0">
              <a:spcBef>
                <a:spcPts val="0"/>
              </a:spcBef>
              <a:spcAft>
                <a:spcPts val="1200"/>
              </a:spcAft>
            </a:pPr>
            <a:r>
              <a:rPr lang="nl-NL" sz="3200" dirty="0"/>
              <a:t>Cleveland Metroparks Volunteer Recycling Program</a:t>
            </a:r>
          </a:p>
          <a:p>
            <a:pPr lvl="1">
              <a:spcBef>
                <a:spcPts val="0"/>
              </a:spcBef>
              <a:spcAft>
                <a:spcPts val="1200"/>
              </a:spcAft>
            </a:pPr>
            <a:r>
              <a:rPr lang="nl-NL" sz="2400" dirty="0"/>
              <a:t>Accepted by Lynne Lisner</a:t>
            </a:r>
            <a:endParaRPr lang="en-US" sz="2400" b="0" dirty="0">
              <a:effectLst/>
            </a:endParaRPr>
          </a:p>
        </p:txBody>
      </p:sp>
      <p:pic>
        <p:nvPicPr>
          <p:cNvPr id="5" name="Picture 4">
            <a:extLst>
              <a:ext uri="{FF2B5EF4-FFF2-40B4-BE49-F238E27FC236}">
                <a16:creationId xmlns:a16="http://schemas.microsoft.com/office/drawing/2014/main" id="{91074809-BCB9-492A-916A-ACD23CBAF0CA}"/>
              </a:ext>
            </a:extLst>
          </p:cNvPr>
          <p:cNvPicPr>
            <a:picLocks noChangeAspect="1"/>
          </p:cNvPicPr>
          <p:nvPr/>
        </p:nvPicPr>
        <p:blipFill>
          <a:blip r:embed="rId4"/>
          <a:srcRect/>
          <a:stretch/>
        </p:blipFill>
        <p:spPr>
          <a:xfrm rot="5400000">
            <a:off x="5895869" y="903982"/>
            <a:ext cx="6733381" cy="5050035"/>
          </a:xfrm>
          <a:prstGeom prst="rect">
            <a:avLst/>
          </a:prstGeom>
          <a:ln>
            <a:noFill/>
          </a:ln>
          <a:effectLst>
            <a:softEdge rad="112500"/>
          </a:effectLst>
        </p:spPr>
      </p:pic>
      <p:pic>
        <p:nvPicPr>
          <p:cNvPr id="4" name="Picture 3">
            <a:extLst>
              <a:ext uri="{FF2B5EF4-FFF2-40B4-BE49-F238E27FC236}">
                <a16:creationId xmlns:a16="http://schemas.microsoft.com/office/drawing/2014/main" id="{FA198542-6D81-D26D-8E9A-B16F0A729DAF}"/>
              </a:ext>
            </a:extLst>
          </p:cNvPr>
          <p:cNvPicPr>
            <a:picLocks noChangeAspect="1"/>
          </p:cNvPicPr>
          <p:nvPr/>
        </p:nvPicPr>
        <p:blipFill>
          <a:blip r:embed="rId5"/>
          <a:stretch>
            <a:fillRect/>
          </a:stretch>
        </p:blipFill>
        <p:spPr>
          <a:xfrm>
            <a:off x="640079" y="4485865"/>
            <a:ext cx="2536156" cy="2298391"/>
          </a:xfrm>
          <a:prstGeom prst="rect">
            <a:avLst/>
          </a:prstGeom>
        </p:spPr>
      </p:pic>
    </p:spTree>
    <p:extLst>
      <p:ext uri="{BB962C8B-B14F-4D97-AF65-F5344CB8AC3E}">
        <p14:creationId xmlns:p14="http://schemas.microsoft.com/office/powerpoint/2010/main" val="444438926"/>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0B1118-303F-90EE-2E96-DFF663547A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1F88D6A-03B9-00E1-FC6B-B4AF3444E844}"/>
              </a:ext>
            </a:extLst>
          </p:cNvPr>
          <p:cNvPicPr>
            <a:picLocks noChangeAspect="1"/>
          </p:cNvPicPr>
          <p:nvPr/>
        </p:nvPicPr>
        <p:blipFill>
          <a:blip r:embed="rId3"/>
          <a:stretch>
            <a:fillRect/>
          </a:stretch>
        </p:blipFill>
        <p:spPr>
          <a:xfrm>
            <a:off x="515919" y="2282211"/>
            <a:ext cx="4242347" cy="435112"/>
          </a:xfrm>
          <a:prstGeom prst="rect">
            <a:avLst/>
          </a:prstGeom>
        </p:spPr>
      </p:pic>
      <p:sp>
        <p:nvSpPr>
          <p:cNvPr id="2" name="Title 1">
            <a:extLst>
              <a:ext uri="{FF2B5EF4-FFF2-40B4-BE49-F238E27FC236}">
                <a16:creationId xmlns:a16="http://schemas.microsoft.com/office/drawing/2014/main" id="{A704A1C6-CA57-FF11-9995-CA7AC541A45B}"/>
              </a:ext>
            </a:extLst>
          </p:cNvPr>
          <p:cNvSpPr>
            <a:spLocks noGrp="1"/>
          </p:cNvSpPr>
          <p:nvPr>
            <p:ph type="title"/>
          </p:nvPr>
        </p:nvSpPr>
        <p:spPr>
          <a:xfrm>
            <a:off x="640080" y="325369"/>
            <a:ext cx="4422988" cy="1956841"/>
          </a:xfrm>
        </p:spPr>
        <p:txBody>
          <a:bodyPr anchor="ctr">
            <a:normAutofit fontScale="90000"/>
          </a:bodyPr>
          <a:lstStyle/>
          <a:p>
            <a:r>
              <a:rPr lang="en-US" sz="4200" b="0" i="0" u="none" strike="noStrike" dirty="0">
                <a:effectLst/>
                <a:latin typeface="Arial" panose="020B0604020202020204" pitchFamily="34" charset="0"/>
              </a:rPr>
              <a:t>Outstanding Recycling Innovation</a:t>
            </a:r>
            <a:endParaRPr lang="en-US" sz="4200" dirty="0"/>
          </a:p>
        </p:txBody>
      </p:sp>
      <p:sp>
        <p:nvSpPr>
          <p:cNvPr id="3" name="Content Placeholder 2">
            <a:extLst>
              <a:ext uri="{FF2B5EF4-FFF2-40B4-BE49-F238E27FC236}">
                <a16:creationId xmlns:a16="http://schemas.microsoft.com/office/drawing/2014/main" id="{D470C94D-1C92-4764-E798-D9ABCED8F034}"/>
              </a:ext>
            </a:extLst>
          </p:cNvPr>
          <p:cNvSpPr>
            <a:spLocks noGrp="1"/>
          </p:cNvSpPr>
          <p:nvPr>
            <p:ph idx="1"/>
          </p:nvPr>
        </p:nvSpPr>
        <p:spPr>
          <a:xfrm>
            <a:off x="640080" y="2872899"/>
            <a:ext cx="4587013" cy="3320668"/>
          </a:xfrm>
        </p:spPr>
        <p:txBody>
          <a:bodyPr>
            <a:normAutofit/>
          </a:bodyPr>
          <a:lstStyle/>
          <a:p>
            <a:pPr rtl="0">
              <a:spcBef>
                <a:spcPts val="0"/>
              </a:spcBef>
              <a:spcAft>
                <a:spcPts val="1200"/>
              </a:spcAft>
            </a:pPr>
            <a:r>
              <a:rPr lang="nl-NL" sz="3200" dirty="0"/>
              <a:t>r.CUP</a:t>
            </a:r>
          </a:p>
        </p:txBody>
      </p:sp>
      <p:pic>
        <p:nvPicPr>
          <p:cNvPr id="4" name="Picture 3">
            <a:extLst>
              <a:ext uri="{FF2B5EF4-FFF2-40B4-BE49-F238E27FC236}">
                <a16:creationId xmlns:a16="http://schemas.microsoft.com/office/drawing/2014/main" id="{9AE3C353-4286-9C82-2467-BB54BEA0B674}"/>
              </a:ext>
            </a:extLst>
          </p:cNvPr>
          <p:cNvPicPr>
            <a:picLocks noChangeAspect="1"/>
          </p:cNvPicPr>
          <p:nvPr/>
        </p:nvPicPr>
        <p:blipFill>
          <a:blip r:embed="rId4"/>
          <a:stretch>
            <a:fillRect/>
          </a:stretch>
        </p:blipFill>
        <p:spPr>
          <a:xfrm>
            <a:off x="640079" y="4227392"/>
            <a:ext cx="2536156" cy="2298391"/>
          </a:xfrm>
          <a:prstGeom prst="rect">
            <a:avLst/>
          </a:prstGeom>
        </p:spPr>
      </p:pic>
      <p:pic>
        <p:nvPicPr>
          <p:cNvPr id="7" name="Picture 6">
            <a:extLst>
              <a:ext uri="{FF2B5EF4-FFF2-40B4-BE49-F238E27FC236}">
                <a16:creationId xmlns:a16="http://schemas.microsoft.com/office/drawing/2014/main" id="{D873C317-AFF0-A6C0-C89A-877534934E02}"/>
              </a:ext>
            </a:extLst>
          </p:cNvPr>
          <p:cNvPicPr>
            <a:picLocks noChangeAspect="1"/>
          </p:cNvPicPr>
          <p:nvPr/>
        </p:nvPicPr>
        <p:blipFill>
          <a:blip r:embed="rId5"/>
          <a:stretch>
            <a:fillRect/>
          </a:stretch>
        </p:blipFill>
        <p:spPr>
          <a:xfrm>
            <a:off x="4907591" y="0"/>
            <a:ext cx="7281361" cy="4113570"/>
          </a:xfrm>
          <a:prstGeom prst="rect">
            <a:avLst/>
          </a:prstGeom>
          <a:ln>
            <a:noFill/>
          </a:ln>
          <a:effectLst>
            <a:softEdge rad="112500"/>
          </a:effectLst>
        </p:spPr>
      </p:pic>
      <p:pic>
        <p:nvPicPr>
          <p:cNvPr id="9" name="Picture 8">
            <a:extLst>
              <a:ext uri="{FF2B5EF4-FFF2-40B4-BE49-F238E27FC236}">
                <a16:creationId xmlns:a16="http://schemas.microsoft.com/office/drawing/2014/main" id="{6DB219BB-529A-43BC-C0FB-8B3BBF98B23C}"/>
              </a:ext>
            </a:extLst>
          </p:cNvPr>
          <p:cNvPicPr>
            <a:picLocks noChangeAspect="1"/>
          </p:cNvPicPr>
          <p:nvPr/>
        </p:nvPicPr>
        <p:blipFill>
          <a:blip r:embed="rId6"/>
          <a:stretch>
            <a:fillRect/>
          </a:stretch>
        </p:blipFill>
        <p:spPr>
          <a:xfrm>
            <a:off x="6963383" y="4227392"/>
            <a:ext cx="3169775" cy="2543745"/>
          </a:xfrm>
          <a:prstGeom prst="rect">
            <a:avLst/>
          </a:prstGeom>
        </p:spPr>
      </p:pic>
    </p:spTree>
    <p:extLst>
      <p:ext uri="{BB962C8B-B14F-4D97-AF65-F5344CB8AC3E}">
        <p14:creationId xmlns:p14="http://schemas.microsoft.com/office/powerpoint/2010/main" val="3300353614"/>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7B5048-E4A2-B869-C590-C559C34E78E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B2F37C5-3B61-7BD4-E21E-C1955F9F0CFA}"/>
              </a:ext>
            </a:extLst>
          </p:cNvPr>
          <p:cNvPicPr>
            <a:picLocks noChangeAspect="1"/>
          </p:cNvPicPr>
          <p:nvPr/>
        </p:nvPicPr>
        <p:blipFill>
          <a:blip r:embed="rId3"/>
          <a:stretch>
            <a:fillRect/>
          </a:stretch>
        </p:blipFill>
        <p:spPr>
          <a:xfrm>
            <a:off x="515919" y="2282210"/>
            <a:ext cx="4829849" cy="495369"/>
          </a:xfrm>
          <a:prstGeom prst="rect">
            <a:avLst/>
          </a:prstGeom>
        </p:spPr>
      </p:pic>
      <p:sp>
        <p:nvSpPr>
          <p:cNvPr id="2" name="Title 1">
            <a:extLst>
              <a:ext uri="{FF2B5EF4-FFF2-40B4-BE49-F238E27FC236}">
                <a16:creationId xmlns:a16="http://schemas.microsoft.com/office/drawing/2014/main" id="{1E60769A-4865-F4A2-67A6-18992A9EC9A9}"/>
              </a:ext>
            </a:extLst>
          </p:cNvPr>
          <p:cNvSpPr>
            <a:spLocks noGrp="1"/>
          </p:cNvSpPr>
          <p:nvPr>
            <p:ph type="title"/>
          </p:nvPr>
        </p:nvSpPr>
        <p:spPr>
          <a:xfrm>
            <a:off x="640079" y="325369"/>
            <a:ext cx="4764433" cy="1956841"/>
          </a:xfrm>
        </p:spPr>
        <p:txBody>
          <a:bodyPr anchor="ctr">
            <a:normAutofit fontScale="90000"/>
          </a:bodyPr>
          <a:lstStyle/>
          <a:p>
            <a:r>
              <a:rPr lang="en-US" sz="4200" b="0" i="0" u="none" strike="noStrike" dirty="0">
                <a:effectLst/>
                <a:latin typeface="Arial" panose="020B0604020202020204" pitchFamily="34" charset="0"/>
              </a:rPr>
              <a:t>Outstanding </a:t>
            </a:r>
            <a:br>
              <a:rPr lang="en-US" sz="4200" b="0" i="0" u="none" strike="noStrike" dirty="0">
                <a:effectLst/>
                <a:latin typeface="Arial" panose="020B0604020202020204" pitchFamily="34" charset="0"/>
              </a:rPr>
            </a:br>
            <a:r>
              <a:rPr lang="en-US" sz="4200" b="0" i="0" u="none" strike="noStrike" dirty="0">
                <a:effectLst/>
                <a:latin typeface="Arial" panose="020B0604020202020204" pitchFamily="34" charset="0"/>
              </a:rPr>
              <a:t>Not-for-profit </a:t>
            </a:r>
            <a:br>
              <a:rPr lang="en-US" sz="4200" b="0" i="0" u="none" strike="noStrike" dirty="0">
                <a:effectLst/>
                <a:latin typeface="Arial" panose="020B0604020202020204" pitchFamily="34" charset="0"/>
              </a:rPr>
            </a:br>
            <a:r>
              <a:rPr lang="en-US" sz="4200" b="0" i="0" u="none" strike="noStrike" dirty="0">
                <a:effectLst/>
                <a:latin typeface="Arial" panose="020B0604020202020204" pitchFamily="34" charset="0"/>
              </a:rPr>
              <a:t>Business Leadership </a:t>
            </a:r>
            <a:endParaRPr lang="en-US" sz="4200" dirty="0"/>
          </a:p>
        </p:txBody>
      </p:sp>
      <p:sp>
        <p:nvSpPr>
          <p:cNvPr id="3" name="Content Placeholder 2">
            <a:extLst>
              <a:ext uri="{FF2B5EF4-FFF2-40B4-BE49-F238E27FC236}">
                <a16:creationId xmlns:a16="http://schemas.microsoft.com/office/drawing/2014/main" id="{DC760604-672C-FF27-9714-D8EA5CF9CBBE}"/>
              </a:ext>
            </a:extLst>
          </p:cNvPr>
          <p:cNvSpPr>
            <a:spLocks noGrp="1"/>
          </p:cNvSpPr>
          <p:nvPr>
            <p:ph idx="1"/>
          </p:nvPr>
        </p:nvSpPr>
        <p:spPr>
          <a:xfrm>
            <a:off x="640080" y="2754368"/>
            <a:ext cx="5575610" cy="2590573"/>
          </a:xfrm>
        </p:spPr>
        <p:txBody>
          <a:bodyPr>
            <a:normAutofit/>
          </a:bodyPr>
          <a:lstStyle/>
          <a:p>
            <a:pPr rtl="0">
              <a:spcBef>
                <a:spcPts val="0"/>
              </a:spcBef>
              <a:spcAft>
                <a:spcPts val="1200"/>
              </a:spcAft>
            </a:pPr>
            <a:r>
              <a:rPr lang="nl-NL" sz="3200" dirty="0"/>
              <a:t>South Bay Sustainable Communities</a:t>
            </a:r>
          </a:p>
          <a:p>
            <a:pPr lvl="1">
              <a:spcBef>
                <a:spcPts val="0"/>
              </a:spcBef>
              <a:spcAft>
                <a:spcPts val="1200"/>
              </a:spcAft>
            </a:pPr>
            <a:r>
              <a:rPr lang="nl-NL" sz="2400" dirty="0"/>
              <a:t>Accepted by Tina Matthias </a:t>
            </a:r>
            <a:endParaRPr lang="en-US" sz="2400" b="0" dirty="0">
              <a:effectLst/>
            </a:endParaRPr>
          </a:p>
        </p:txBody>
      </p:sp>
      <p:pic>
        <p:nvPicPr>
          <p:cNvPr id="5" name="Picture 4">
            <a:extLst>
              <a:ext uri="{FF2B5EF4-FFF2-40B4-BE49-F238E27FC236}">
                <a16:creationId xmlns:a16="http://schemas.microsoft.com/office/drawing/2014/main" id="{AFE81048-1112-940D-F4C1-AFA9FEAF5319}"/>
              </a:ext>
            </a:extLst>
          </p:cNvPr>
          <p:cNvPicPr>
            <a:picLocks noChangeAspect="1"/>
          </p:cNvPicPr>
          <p:nvPr/>
        </p:nvPicPr>
        <p:blipFill>
          <a:blip r:embed="rId4"/>
          <a:srcRect/>
          <a:stretch/>
        </p:blipFill>
        <p:spPr>
          <a:xfrm>
            <a:off x="6215689" y="178408"/>
            <a:ext cx="5830061" cy="6433170"/>
          </a:xfrm>
          <a:prstGeom prst="rect">
            <a:avLst/>
          </a:prstGeom>
          <a:ln>
            <a:noFill/>
          </a:ln>
          <a:effectLst>
            <a:softEdge rad="112500"/>
          </a:effectLst>
        </p:spPr>
      </p:pic>
      <p:pic>
        <p:nvPicPr>
          <p:cNvPr id="4" name="Picture 3">
            <a:extLst>
              <a:ext uri="{FF2B5EF4-FFF2-40B4-BE49-F238E27FC236}">
                <a16:creationId xmlns:a16="http://schemas.microsoft.com/office/drawing/2014/main" id="{CD00C2FB-4512-9069-9FFB-4C3DEE21AF3B}"/>
              </a:ext>
            </a:extLst>
          </p:cNvPr>
          <p:cNvPicPr>
            <a:picLocks noChangeAspect="1"/>
          </p:cNvPicPr>
          <p:nvPr/>
        </p:nvPicPr>
        <p:blipFill>
          <a:blip r:embed="rId5"/>
          <a:stretch>
            <a:fillRect/>
          </a:stretch>
        </p:blipFill>
        <p:spPr>
          <a:xfrm>
            <a:off x="640079" y="4445757"/>
            <a:ext cx="2536156" cy="2298391"/>
          </a:xfrm>
          <a:prstGeom prst="rect">
            <a:avLst/>
          </a:prstGeom>
        </p:spPr>
      </p:pic>
    </p:spTree>
    <p:extLst>
      <p:ext uri="{BB962C8B-B14F-4D97-AF65-F5344CB8AC3E}">
        <p14:creationId xmlns:p14="http://schemas.microsoft.com/office/powerpoint/2010/main" val="3340963151"/>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394CC-0D19-C9CD-B02B-F245251C5A1B}"/>
              </a:ext>
            </a:extLst>
          </p:cNvPr>
          <p:cNvSpPr>
            <a:spLocks noGrp="1"/>
          </p:cNvSpPr>
          <p:nvPr>
            <p:ph type="ctrTitle"/>
          </p:nvPr>
        </p:nvSpPr>
        <p:spPr>
          <a:xfrm>
            <a:off x="723731" y="2195972"/>
            <a:ext cx="9144000" cy="1366715"/>
          </a:xfrm>
        </p:spPr>
        <p:txBody>
          <a:bodyPr vert="horz" lIns="91440" tIns="45720" rIns="91440" bIns="45720" rtlCol="0" anchor="b">
            <a:normAutofit/>
          </a:bodyPr>
          <a:lstStyle/>
          <a:p>
            <a:r>
              <a:rPr lang="en-US" dirty="0"/>
              <a:t>National Recycling Coalition </a:t>
            </a:r>
          </a:p>
        </p:txBody>
      </p:sp>
      <p:sp>
        <p:nvSpPr>
          <p:cNvPr id="24" name="TextBox 23">
            <a:extLst>
              <a:ext uri="{FF2B5EF4-FFF2-40B4-BE49-F238E27FC236}">
                <a16:creationId xmlns:a16="http://schemas.microsoft.com/office/drawing/2014/main" id="{6A5A8896-D815-D26B-580B-F3003B3F00F7}"/>
              </a:ext>
            </a:extLst>
          </p:cNvPr>
          <p:cNvSpPr txBox="1"/>
          <p:nvPr/>
        </p:nvSpPr>
        <p:spPr>
          <a:xfrm>
            <a:off x="1128699" y="3794249"/>
            <a:ext cx="8334063" cy="1776917"/>
          </a:xfrm>
          <a:prstGeom prst="rect">
            <a:avLst/>
          </a:prstGeom>
        </p:spPr>
        <p:txBody>
          <a:bodyPr vert="horz" lIns="91440" tIns="45720" rIns="91440" bIns="45720" rtlCol="0" anchor="t">
            <a:noAutofit/>
          </a:bodyPr>
          <a:lstStyle/>
          <a:p>
            <a:pPr algn="ctr">
              <a:lnSpc>
                <a:spcPct val="90000"/>
              </a:lnSpc>
              <a:spcAft>
                <a:spcPts val="600"/>
              </a:spcAft>
            </a:pPr>
            <a:r>
              <a:rPr lang="en-US" sz="6000" dirty="0"/>
              <a:t>Murray Fox Scholarship </a:t>
            </a:r>
          </a:p>
          <a:p>
            <a:pPr algn="ctr">
              <a:lnSpc>
                <a:spcPct val="90000"/>
              </a:lnSpc>
              <a:spcAft>
                <a:spcPts val="600"/>
              </a:spcAft>
            </a:pPr>
            <a:endParaRPr lang="en-US" sz="6000" dirty="0"/>
          </a:p>
        </p:txBody>
      </p:sp>
      <p:pic>
        <p:nvPicPr>
          <p:cNvPr id="45" name="Audio 44">
            <a:extLst>
              <a:ext uri="{FF2B5EF4-FFF2-40B4-BE49-F238E27FC236}">
                <a16:creationId xmlns:a16="http://schemas.microsoft.com/office/drawing/2014/main" id="{117DB41E-89F0-9067-3336-B29132BCE0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56" name="Picture 55">
            <a:extLst>
              <a:ext uri="{FF2B5EF4-FFF2-40B4-BE49-F238E27FC236}">
                <a16:creationId xmlns:a16="http://schemas.microsoft.com/office/drawing/2014/main" id="{1059D919-6B08-84A0-7FC5-09EA177A3FE4}"/>
              </a:ext>
            </a:extLst>
          </p:cNvPr>
          <p:cNvPicPr>
            <a:picLocks noChangeAspect="1"/>
          </p:cNvPicPr>
          <p:nvPr/>
        </p:nvPicPr>
        <p:blipFill>
          <a:blip r:embed="rId6"/>
          <a:stretch>
            <a:fillRect/>
          </a:stretch>
        </p:blipFill>
        <p:spPr>
          <a:xfrm>
            <a:off x="198019" y="187493"/>
            <a:ext cx="2219045" cy="2008479"/>
          </a:xfrm>
          <a:prstGeom prst="rect">
            <a:avLst/>
          </a:prstGeom>
        </p:spPr>
      </p:pic>
    </p:spTree>
    <p:extLst>
      <p:ext uri="{BB962C8B-B14F-4D97-AF65-F5344CB8AC3E}">
        <p14:creationId xmlns:p14="http://schemas.microsoft.com/office/powerpoint/2010/main" val="4103830186"/>
      </p:ext>
    </p:extLst>
  </p:cSld>
  <p:clrMapOvr>
    <a:masterClrMapping/>
  </p:clrMapOvr>
  <mc:AlternateContent xmlns:mc="http://schemas.openxmlformats.org/markup-compatibility/2006" xmlns:p14="http://schemas.microsoft.com/office/powerpoint/2010/main">
    <mc:Choice Requires="p14">
      <p:transition spd="slow" p14:dur="2000" advTm="19458"/>
    </mc:Choice>
    <mc:Fallback xmlns="">
      <p:transition spd="slow" advTm="19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65219C-6B38-93C6-848C-143B202A052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AE51934-3554-9F7E-D719-EA4038F2B0FA}"/>
              </a:ext>
            </a:extLst>
          </p:cNvPr>
          <p:cNvPicPr>
            <a:picLocks noChangeAspect="1"/>
          </p:cNvPicPr>
          <p:nvPr/>
        </p:nvPicPr>
        <p:blipFill>
          <a:blip r:embed="rId3"/>
          <a:stretch>
            <a:fillRect/>
          </a:stretch>
        </p:blipFill>
        <p:spPr>
          <a:xfrm>
            <a:off x="515919" y="2282210"/>
            <a:ext cx="4829849" cy="495369"/>
          </a:xfrm>
          <a:prstGeom prst="rect">
            <a:avLst/>
          </a:prstGeom>
        </p:spPr>
      </p:pic>
      <p:sp>
        <p:nvSpPr>
          <p:cNvPr id="2" name="Title 1">
            <a:extLst>
              <a:ext uri="{FF2B5EF4-FFF2-40B4-BE49-F238E27FC236}">
                <a16:creationId xmlns:a16="http://schemas.microsoft.com/office/drawing/2014/main" id="{4E4240BC-A20D-7A2C-4E30-DB919E1836D5}"/>
              </a:ext>
            </a:extLst>
          </p:cNvPr>
          <p:cNvSpPr>
            <a:spLocks noGrp="1"/>
          </p:cNvSpPr>
          <p:nvPr>
            <p:ph type="title"/>
          </p:nvPr>
        </p:nvSpPr>
        <p:spPr>
          <a:xfrm>
            <a:off x="640079" y="325369"/>
            <a:ext cx="4764433" cy="1956841"/>
          </a:xfrm>
        </p:spPr>
        <p:txBody>
          <a:bodyPr anchor="ctr">
            <a:normAutofit fontScale="90000"/>
          </a:bodyPr>
          <a:lstStyle/>
          <a:p>
            <a:r>
              <a:rPr lang="en-US" sz="4200" b="0" i="0" u="none" strike="noStrike" dirty="0">
                <a:effectLst/>
                <a:latin typeface="Arial" panose="020B0604020202020204" pitchFamily="34" charset="0"/>
              </a:rPr>
              <a:t>Bill Heenan Emerging </a:t>
            </a:r>
            <a:br>
              <a:rPr lang="en-US" sz="4200" b="0" i="0" u="none" strike="noStrike" dirty="0">
                <a:effectLst/>
                <a:latin typeface="Arial" panose="020B0604020202020204" pitchFamily="34" charset="0"/>
              </a:rPr>
            </a:br>
            <a:r>
              <a:rPr lang="en-US" sz="4200" b="0" i="0" u="none" strike="noStrike" dirty="0">
                <a:effectLst/>
                <a:latin typeface="Arial" panose="020B0604020202020204" pitchFamily="34" charset="0"/>
              </a:rPr>
              <a:t>Leader Award </a:t>
            </a:r>
            <a:endParaRPr lang="en-US" sz="4200" dirty="0"/>
          </a:p>
        </p:txBody>
      </p:sp>
      <p:sp>
        <p:nvSpPr>
          <p:cNvPr id="3" name="Content Placeholder 2">
            <a:extLst>
              <a:ext uri="{FF2B5EF4-FFF2-40B4-BE49-F238E27FC236}">
                <a16:creationId xmlns:a16="http://schemas.microsoft.com/office/drawing/2014/main" id="{4DBB16DB-44B6-42B8-117F-45E935E87D17}"/>
              </a:ext>
            </a:extLst>
          </p:cNvPr>
          <p:cNvSpPr>
            <a:spLocks noGrp="1"/>
          </p:cNvSpPr>
          <p:nvPr>
            <p:ph idx="1"/>
          </p:nvPr>
        </p:nvSpPr>
        <p:spPr>
          <a:xfrm>
            <a:off x="640080" y="2872899"/>
            <a:ext cx="4587013" cy="3320668"/>
          </a:xfrm>
        </p:spPr>
        <p:txBody>
          <a:bodyPr>
            <a:normAutofit/>
          </a:bodyPr>
          <a:lstStyle/>
          <a:p>
            <a:pPr rtl="0">
              <a:spcBef>
                <a:spcPts val="0"/>
              </a:spcBef>
              <a:spcAft>
                <a:spcPts val="1200"/>
              </a:spcAft>
            </a:pPr>
            <a:r>
              <a:rPr lang="nl-NL" sz="3200" dirty="0"/>
              <a:t>Zach Tucker</a:t>
            </a:r>
            <a:endParaRPr lang="en-US" sz="3200" b="0" dirty="0">
              <a:effectLst/>
            </a:endParaRPr>
          </a:p>
        </p:txBody>
      </p:sp>
      <p:pic>
        <p:nvPicPr>
          <p:cNvPr id="5" name="Picture 4">
            <a:extLst>
              <a:ext uri="{FF2B5EF4-FFF2-40B4-BE49-F238E27FC236}">
                <a16:creationId xmlns:a16="http://schemas.microsoft.com/office/drawing/2014/main" id="{F4E63183-F865-6742-C30E-2C62AF9BDFAD}"/>
              </a:ext>
            </a:extLst>
          </p:cNvPr>
          <p:cNvPicPr>
            <a:picLocks noChangeAspect="1"/>
          </p:cNvPicPr>
          <p:nvPr/>
        </p:nvPicPr>
        <p:blipFill>
          <a:blip r:embed="rId4"/>
          <a:srcRect/>
          <a:stretch/>
        </p:blipFill>
        <p:spPr>
          <a:xfrm>
            <a:off x="6986801" y="880"/>
            <a:ext cx="5072415" cy="6719189"/>
          </a:xfrm>
          <a:prstGeom prst="rect">
            <a:avLst/>
          </a:prstGeom>
          <a:ln>
            <a:noFill/>
          </a:ln>
          <a:effectLst>
            <a:softEdge rad="112500"/>
          </a:effectLst>
        </p:spPr>
      </p:pic>
      <p:pic>
        <p:nvPicPr>
          <p:cNvPr id="4" name="Picture 3">
            <a:extLst>
              <a:ext uri="{FF2B5EF4-FFF2-40B4-BE49-F238E27FC236}">
                <a16:creationId xmlns:a16="http://schemas.microsoft.com/office/drawing/2014/main" id="{704E517F-4386-3506-7FA6-1E23FA2063C2}"/>
              </a:ext>
            </a:extLst>
          </p:cNvPr>
          <p:cNvPicPr>
            <a:picLocks noChangeAspect="1"/>
          </p:cNvPicPr>
          <p:nvPr/>
        </p:nvPicPr>
        <p:blipFill>
          <a:blip r:embed="rId5"/>
          <a:stretch>
            <a:fillRect/>
          </a:stretch>
        </p:blipFill>
        <p:spPr>
          <a:xfrm>
            <a:off x="640079" y="4227392"/>
            <a:ext cx="2536156" cy="2298391"/>
          </a:xfrm>
          <a:prstGeom prst="rect">
            <a:avLst/>
          </a:prstGeom>
        </p:spPr>
      </p:pic>
    </p:spTree>
    <p:extLst>
      <p:ext uri="{BB962C8B-B14F-4D97-AF65-F5344CB8AC3E}">
        <p14:creationId xmlns:p14="http://schemas.microsoft.com/office/powerpoint/2010/main" val="3395221992"/>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7BDEC6-7B2A-6B00-1B5D-7366961D0E8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CE42DF9-ED87-727A-5908-84E82F028880}"/>
              </a:ext>
            </a:extLst>
          </p:cNvPr>
          <p:cNvPicPr>
            <a:picLocks noChangeAspect="1"/>
          </p:cNvPicPr>
          <p:nvPr/>
        </p:nvPicPr>
        <p:blipFill>
          <a:blip r:embed="rId3"/>
          <a:stretch>
            <a:fillRect/>
          </a:stretch>
        </p:blipFill>
        <p:spPr>
          <a:xfrm>
            <a:off x="515919" y="2282210"/>
            <a:ext cx="4829849" cy="495369"/>
          </a:xfrm>
          <a:prstGeom prst="rect">
            <a:avLst/>
          </a:prstGeom>
        </p:spPr>
      </p:pic>
      <p:sp>
        <p:nvSpPr>
          <p:cNvPr id="2" name="Title 1">
            <a:extLst>
              <a:ext uri="{FF2B5EF4-FFF2-40B4-BE49-F238E27FC236}">
                <a16:creationId xmlns:a16="http://schemas.microsoft.com/office/drawing/2014/main" id="{A5FC3784-958D-9D92-E710-1BC70A9A8A8F}"/>
              </a:ext>
            </a:extLst>
          </p:cNvPr>
          <p:cNvSpPr>
            <a:spLocks noGrp="1"/>
          </p:cNvSpPr>
          <p:nvPr>
            <p:ph type="title"/>
          </p:nvPr>
        </p:nvSpPr>
        <p:spPr>
          <a:xfrm>
            <a:off x="640079" y="325369"/>
            <a:ext cx="4764433" cy="1956841"/>
          </a:xfrm>
        </p:spPr>
        <p:txBody>
          <a:bodyPr anchor="ctr">
            <a:normAutofit/>
          </a:bodyPr>
          <a:lstStyle/>
          <a:p>
            <a:r>
              <a:rPr lang="en-US" sz="4200" b="0" i="0" u="none" strike="noStrike" dirty="0">
                <a:effectLst/>
                <a:latin typeface="Arial" panose="020B0604020202020204" pitchFamily="34" charset="0"/>
              </a:rPr>
              <a:t>Recycler </a:t>
            </a:r>
            <a:br>
              <a:rPr lang="en-US" sz="4200" b="0" i="0" u="none" strike="noStrike" dirty="0">
                <a:effectLst/>
                <a:latin typeface="Arial" panose="020B0604020202020204" pitchFamily="34" charset="0"/>
              </a:rPr>
            </a:br>
            <a:r>
              <a:rPr lang="en-US" sz="4200" b="0" i="0" u="none" strike="noStrike" dirty="0">
                <a:effectLst/>
                <a:latin typeface="Arial" panose="020B0604020202020204" pitchFamily="34" charset="0"/>
              </a:rPr>
              <a:t>of the Year </a:t>
            </a:r>
            <a:endParaRPr lang="en-US" sz="4200" dirty="0"/>
          </a:p>
        </p:txBody>
      </p:sp>
      <p:sp>
        <p:nvSpPr>
          <p:cNvPr id="3" name="Content Placeholder 2">
            <a:extLst>
              <a:ext uri="{FF2B5EF4-FFF2-40B4-BE49-F238E27FC236}">
                <a16:creationId xmlns:a16="http://schemas.microsoft.com/office/drawing/2014/main" id="{D731E3A6-7D16-E964-D4BD-AC9CA0278986}"/>
              </a:ext>
            </a:extLst>
          </p:cNvPr>
          <p:cNvSpPr>
            <a:spLocks noGrp="1"/>
          </p:cNvSpPr>
          <p:nvPr>
            <p:ph idx="1"/>
          </p:nvPr>
        </p:nvSpPr>
        <p:spPr>
          <a:xfrm>
            <a:off x="640080" y="2872899"/>
            <a:ext cx="4587013" cy="3320668"/>
          </a:xfrm>
        </p:spPr>
        <p:txBody>
          <a:bodyPr>
            <a:normAutofit/>
          </a:bodyPr>
          <a:lstStyle/>
          <a:p>
            <a:pPr rtl="0">
              <a:spcBef>
                <a:spcPts val="0"/>
              </a:spcBef>
              <a:spcAft>
                <a:spcPts val="1200"/>
              </a:spcAft>
            </a:pPr>
            <a:r>
              <a:rPr lang="nl-NL" sz="3200" dirty="0"/>
              <a:t>Cyril (CJ) May </a:t>
            </a:r>
          </a:p>
        </p:txBody>
      </p:sp>
      <p:pic>
        <p:nvPicPr>
          <p:cNvPr id="4" name="Picture 3">
            <a:extLst>
              <a:ext uri="{FF2B5EF4-FFF2-40B4-BE49-F238E27FC236}">
                <a16:creationId xmlns:a16="http://schemas.microsoft.com/office/drawing/2014/main" id="{6332F1BD-6F09-198A-419A-45082F1BCFC5}"/>
              </a:ext>
            </a:extLst>
          </p:cNvPr>
          <p:cNvPicPr>
            <a:picLocks noChangeAspect="1"/>
          </p:cNvPicPr>
          <p:nvPr/>
        </p:nvPicPr>
        <p:blipFill>
          <a:blip r:embed="rId4"/>
          <a:stretch>
            <a:fillRect/>
          </a:stretch>
        </p:blipFill>
        <p:spPr>
          <a:xfrm>
            <a:off x="640079" y="4227392"/>
            <a:ext cx="2536156" cy="2298391"/>
          </a:xfrm>
          <a:prstGeom prst="rect">
            <a:avLst/>
          </a:prstGeom>
        </p:spPr>
      </p:pic>
      <p:pic>
        <p:nvPicPr>
          <p:cNvPr id="7" name="Picture 6">
            <a:extLst>
              <a:ext uri="{FF2B5EF4-FFF2-40B4-BE49-F238E27FC236}">
                <a16:creationId xmlns:a16="http://schemas.microsoft.com/office/drawing/2014/main" id="{999BB0E3-2821-0ED7-48E0-6E3DC2DD7E64}"/>
              </a:ext>
            </a:extLst>
          </p:cNvPr>
          <p:cNvPicPr>
            <a:picLocks noChangeAspect="1"/>
          </p:cNvPicPr>
          <p:nvPr/>
        </p:nvPicPr>
        <p:blipFill>
          <a:blip r:embed="rId5"/>
          <a:srcRect/>
          <a:stretch/>
        </p:blipFill>
        <p:spPr>
          <a:xfrm>
            <a:off x="6552345" y="0"/>
            <a:ext cx="4477967" cy="6808865"/>
          </a:xfrm>
          <a:prstGeom prst="rect">
            <a:avLst/>
          </a:prstGeom>
          <a:ln>
            <a:noFill/>
          </a:ln>
          <a:effectLst>
            <a:softEdge rad="112500"/>
          </a:effectLst>
        </p:spPr>
      </p:pic>
    </p:spTree>
    <p:extLst>
      <p:ext uri="{BB962C8B-B14F-4D97-AF65-F5344CB8AC3E}">
        <p14:creationId xmlns:p14="http://schemas.microsoft.com/office/powerpoint/2010/main" val="398079393"/>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083866-0445-F73A-CE93-2063D049E9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826D64-BA12-3AA0-A7AF-69338F2931D9}"/>
              </a:ext>
            </a:extLst>
          </p:cNvPr>
          <p:cNvPicPr>
            <a:picLocks noChangeAspect="1"/>
          </p:cNvPicPr>
          <p:nvPr/>
        </p:nvPicPr>
        <p:blipFill>
          <a:blip r:embed="rId3"/>
          <a:stretch>
            <a:fillRect/>
          </a:stretch>
        </p:blipFill>
        <p:spPr>
          <a:xfrm>
            <a:off x="515919" y="2282210"/>
            <a:ext cx="4829849" cy="495369"/>
          </a:xfrm>
          <a:prstGeom prst="rect">
            <a:avLst/>
          </a:prstGeom>
        </p:spPr>
      </p:pic>
      <p:sp>
        <p:nvSpPr>
          <p:cNvPr id="2" name="Title 1">
            <a:extLst>
              <a:ext uri="{FF2B5EF4-FFF2-40B4-BE49-F238E27FC236}">
                <a16:creationId xmlns:a16="http://schemas.microsoft.com/office/drawing/2014/main" id="{09C23BBA-5717-5EAE-3211-14BF17574EE4}"/>
              </a:ext>
            </a:extLst>
          </p:cNvPr>
          <p:cNvSpPr>
            <a:spLocks noGrp="1"/>
          </p:cNvSpPr>
          <p:nvPr>
            <p:ph type="title"/>
          </p:nvPr>
        </p:nvSpPr>
        <p:spPr>
          <a:xfrm>
            <a:off x="640080" y="325369"/>
            <a:ext cx="4368602" cy="1956841"/>
          </a:xfrm>
        </p:spPr>
        <p:txBody>
          <a:bodyPr anchor="b">
            <a:normAutofit fontScale="90000"/>
          </a:bodyPr>
          <a:lstStyle/>
          <a:p>
            <a:r>
              <a:rPr lang="en-US" sz="4200" b="0" i="0" u="none" strike="noStrike" dirty="0">
                <a:effectLst/>
                <a:latin typeface="Arial" panose="020B0604020202020204" pitchFamily="34" charset="0"/>
              </a:rPr>
              <a:t>Lifetime Achievement in Recycling </a:t>
            </a:r>
            <a:endParaRPr lang="en-US" sz="4200" dirty="0"/>
          </a:p>
        </p:txBody>
      </p:sp>
      <p:sp>
        <p:nvSpPr>
          <p:cNvPr id="3" name="Content Placeholder 2">
            <a:extLst>
              <a:ext uri="{FF2B5EF4-FFF2-40B4-BE49-F238E27FC236}">
                <a16:creationId xmlns:a16="http://schemas.microsoft.com/office/drawing/2014/main" id="{6AA94492-FB25-A24C-08A9-F0761DC43EE6}"/>
              </a:ext>
            </a:extLst>
          </p:cNvPr>
          <p:cNvSpPr>
            <a:spLocks noGrp="1"/>
          </p:cNvSpPr>
          <p:nvPr>
            <p:ph idx="1"/>
          </p:nvPr>
        </p:nvSpPr>
        <p:spPr>
          <a:xfrm>
            <a:off x="640080" y="2872899"/>
            <a:ext cx="4243589" cy="3320668"/>
          </a:xfrm>
        </p:spPr>
        <p:txBody>
          <a:bodyPr>
            <a:normAutofit/>
          </a:bodyPr>
          <a:lstStyle/>
          <a:p>
            <a:pPr rtl="0">
              <a:spcBef>
                <a:spcPts val="0"/>
              </a:spcBef>
              <a:spcAft>
                <a:spcPts val="1200"/>
              </a:spcAft>
            </a:pPr>
            <a:r>
              <a:rPr lang="en-US" sz="3200" dirty="0">
                <a:latin typeface="Arial" panose="020B0604020202020204" pitchFamily="34" charset="0"/>
              </a:rPr>
              <a:t>Rick Anthony</a:t>
            </a:r>
            <a:endParaRPr lang="en-US" sz="3200" b="0" dirty="0">
              <a:effectLst/>
            </a:endParaRPr>
          </a:p>
        </p:txBody>
      </p:sp>
      <p:pic>
        <p:nvPicPr>
          <p:cNvPr id="8" name="Picture 7">
            <a:extLst>
              <a:ext uri="{FF2B5EF4-FFF2-40B4-BE49-F238E27FC236}">
                <a16:creationId xmlns:a16="http://schemas.microsoft.com/office/drawing/2014/main" id="{4814189C-8606-3D1C-0D8B-B8D696B7ABC4}"/>
              </a:ext>
            </a:extLst>
          </p:cNvPr>
          <p:cNvPicPr>
            <a:picLocks noChangeAspect="1"/>
          </p:cNvPicPr>
          <p:nvPr/>
        </p:nvPicPr>
        <p:blipFill>
          <a:blip r:embed="rId4"/>
          <a:srcRect/>
          <a:stretch/>
        </p:blipFill>
        <p:spPr>
          <a:xfrm>
            <a:off x="5501051" y="113215"/>
            <a:ext cx="6631569" cy="6631569"/>
          </a:xfrm>
          <a:prstGeom prst="rect">
            <a:avLst/>
          </a:prstGeom>
          <a:effectLst>
            <a:softEdge rad="302286"/>
          </a:effectLst>
        </p:spPr>
      </p:pic>
      <p:pic>
        <p:nvPicPr>
          <p:cNvPr id="4" name="Picture 3">
            <a:extLst>
              <a:ext uri="{FF2B5EF4-FFF2-40B4-BE49-F238E27FC236}">
                <a16:creationId xmlns:a16="http://schemas.microsoft.com/office/drawing/2014/main" id="{06DE1968-096F-56D8-6981-A7F43700287C}"/>
              </a:ext>
            </a:extLst>
          </p:cNvPr>
          <p:cNvPicPr>
            <a:picLocks noChangeAspect="1"/>
          </p:cNvPicPr>
          <p:nvPr/>
        </p:nvPicPr>
        <p:blipFill>
          <a:blip r:embed="rId5"/>
          <a:stretch>
            <a:fillRect/>
          </a:stretch>
        </p:blipFill>
        <p:spPr>
          <a:xfrm>
            <a:off x="640080" y="4162793"/>
            <a:ext cx="2536156" cy="2298391"/>
          </a:xfrm>
          <a:prstGeom prst="rect">
            <a:avLst/>
          </a:prstGeom>
        </p:spPr>
      </p:pic>
    </p:spTree>
    <p:extLst>
      <p:ext uri="{BB962C8B-B14F-4D97-AF65-F5344CB8AC3E}">
        <p14:creationId xmlns:p14="http://schemas.microsoft.com/office/powerpoint/2010/main" val="1999570405"/>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E9854-C707-6303-A971-FAA90344BB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F9B2A-0FF4-2F8E-E563-692849EA3160}"/>
              </a:ext>
            </a:extLst>
          </p:cNvPr>
          <p:cNvSpPr>
            <a:spLocks noGrp="1"/>
          </p:cNvSpPr>
          <p:nvPr>
            <p:ph type="ctrTitle"/>
          </p:nvPr>
        </p:nvSpPr>
        <p:spPr>
          <a:xfrm>
            <a:off x="630936" y="2927678"/>
            <a:ext cx="9144000" cy="1366715"/>
          </a:xfrm>
        </p:spPr>
        <p:txBody>
          <a:bodyPr vert="horz" lIns="91440" tIns="45720" rIns="91440" bIns="45720" rtlCol="0" anchor="b">
            <a:normAutofit fontScale="90000"/>
          </a:bodyPr>
          <a:lstStyle/>
          <a:p>
            <a:r>
              <a:rPr lang="en-US" b="1" dirty="0">
                <a:solidFill>
                  <a:srgbClr val="0070C0"/>
                </a:solidFill>
              </a:rPr>
              <a:t>Thank You &amp; Congratulations to all of this Year’s Winners!</a:t>
            </a:r>
          </a:p>
        </p:txBody>
      </p:sp>
      <p:sp>
        <p:nvSpPr>
          <p:cNvPr id="24" name="TextBox 23">
            <a:extLst>
              <a:ext uri="{FF2B5EF4-FFF2-40B4-BE49-F238E27FC236}">
                <a16:creationId xmlns:a16="http://schemas.microsoft.com/office/drawing/2014/main" id="{7D8ABAB4-8850-9BDD-F153-EDC759F6C653}"/>
              </a:ext>
            </a:extLst>
          </p:cNvPr>
          <p:cNvSpPr txBox="1"/>
          <p:nvPr/>
        </p:nvSpPr>
        <p:spPr>
          <a:xfrm>
            <a:off x="2417064" y="3405935"/>
            <a:ext cx="8334063" cy="1776917"/>
          </a:xfrm>
          <a:prstGeom prst="rect">
            <a:avLst/>
          </a:prstGeom>
        </p:spPr>
        <p:txBody>
          <a:bodyPr vert="horz" lIns="91440" tIns="45720" rIns="91440" bIns="45720" rtlCol="0" anchor="t">
            <a:noAutofit/>
          </a:bodyPr>
          <a:lstStyle/>
          <a:p>
            <a:pPr algn="ctr">
              <a:lnSpc>
                <a:spcPct val="90000"/>
              </a:lnSpc>
              <a:spcAft>
                <a:spcPts val="600"/>
              </a:spcAft>
            </a:pPr>
            <a:r>
              <a:rPr lang="en-US" sz="6000" dirty="0"/>
              <a:t> </a:t>
            </a:r>
          </a:p>
          <a:p>
            <a:pPr algn="ctr">
              <a:lnSpc>
                <a:spcPct val="90000"/>
              </a:lnSpc>
              <a:spcAft>
                <a:spcPts val="600"/>
              </a:spcAft>
            </a:pPr>
            <a:endParaRPr lang="en-US" sz="6000" dirty="0"/>
          </a:p>
        </p:txBody>
      </p:sp>
      <p:pic>
        <p:nvPicPr>
          <p:cNvPr id="56" name="Picture 55">
            <a:extLst>
              <a:ext uri="{FF2B5EF4-FFF2-40B4-BE49-F238E27FC236}">
                <a16:creationId xmlns:a16="http://schemas.microsoft.com/office/drawing/2014/main" id="{11BD4B4A-533E-73D8-E0CE-BE20501FCBA1}"/>
              </a:ext>
            </a:extLst>
          </p:cNvPr>
          <p:cNvPicPr>
            <a:picLocks noChangeAspect="1"/>
          </p:cNvPicPr>
          <p:nvPr/>
        </p:nvPicPr>
        <p:blipFill>
          <a:blip r:embed="rId3"/>
          <a:stretch>
            <a:fillRect/>
          </a:stretch>
        </p:blipFill>
        <p:spPr>
          <a:xfrm>
            <a:off x="198019" y="187493"/>
            <a:ext cx="2219045" cy="2008479"/>
          </a:xfrm>
          <a:prstGeom prst="rect">
            <a:avLst/>
          </a:prstGeom>
        </p:spPr>
      </p:pic>
    </p:spTree>
    <p:extLst>
      <p:ext uri="{BB962C8B-B14F-4D97-AF65-F5344CB8AC3E}">
        <p14:creationId xmlns:p14="http://schemas.microsoft.com/office/powerpoint/2010/main" val="897266227"/>
      </p:ext>
    </p:extLst>
  </p:cSld>
  <p:clrMapOvr>
    <a:masterClrMapping/>
  </p:clrMapOvr>
  <mc:AlternateContent xmlns:mc="http://schemas.openxmlformats.org/markup-compatibility/2006" xmlns:p14="http://schemas.microsoft.com/office/powerpoint/2010/main">
    <mc:Choice Requires="p14">
      <p:transition spd="slow" p14:dur="2000" advTm="19458"/>
    </mc:Choice>
    <mc:Fallback xmlns="">
      <p:transition spd="slow" advTm="1945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1170F5-9FFF-9C92-21A2-CDCFEB1A940A}"/>
              </a:ext>
            </a:extLst>
          </p:cNvPr>
          <p:cNvPicPr>
            <a:picLocks noGrp="1" noChangeAspect="1"/>
          </p:cNvPicPr>
          <p:nvPr>
            <p:ph idx="1"/>
          </p:nvPr>
        </p:nvPicPr>
        <p:blipFill>
          <a:blip r:embed="rId6"/>
          <a:stretch>
            <a:fillRect/>
          </a:stretch>
        </p:blipFill>
        <p:spPr>
          <a:xfrm>
            <a:off x="3930650" y="10695"/>
            <a:ext cx="4330700" cy="2489200"/>
          </a:xfrm>
        </p:spPr>
      </p:pic>
      <p:sp>
        <p:nvSpPr>
          <p:cNvPr id="6" name="TextBox 5">
            <a:extLst>
              <a:ext uri="{FF2B5EF4-FFF2-40B4-BE49-F238E27FC236}">
                <a16:creationId xmlns:a16="http://schemas.microsoft.com/office/drawing/2014/main" id="{7917FE30-1ACD-D475-ED23-201D6A862796}"/>
              </a:ext>
            </a:extLst>
          </p:cNvPr>
          <p:cNvSpPr txBox="1"/>
          <p:nvPr/>
        </p:nvSpPr>
        <p:spPr>
          <a:xfrm>
            <a:off x="3435260" y="2644517"/>
            <a:ext cx="5321479" cy="2862322"/>
          </a:xfrm>
          <a:prstGeom prst="rect">
            <a:avLst/>
          </a:prstGeom>
          <a:noFill/>
        </p:spPr>
        <p:txBody>
          <a:bodyPr wrap="square" rtlCol="0">
            <a:spAutoFit/>
          </a:bodyPr>
          <a:lstStyle/>
          <a:p>
            <a:pPr algn="ctr"/>
            <a:r>
              <a:rPr lang="en-US" sz="3600" b="0" i="0" u="none" strike="noStrike" dirty="0">
                <a:solidFill>
                  <a:srgbClr val="000000"/>
                </a:solidFill>
                <a:effectLst/>
                <a:latin typeface="Calibri" panose="020F0502020204030204" pitchFamily="34" charset="0"/>
              </a:rPr>
              <a:t> information resources</a:t>
            </a:r>
          </a:p>
          <a:p>
            <a:pPr algn="ctr"/>
            <a:endParaRPr lang="en-US" sz="3600" dirty="0">
              <a:solidFill>
                <a:srgbClr val="000000"/>
              </a:solidFill>
              <a:latin typeface="Calibri" panose="020F0502020204030204" pitchFamily="34" charset="0"/>
            </a:endParaRPr>
          </a:p>
          <a:p>
            <a:pPr algn="ctr"/>
            <a:r>
              <a:rPr lang="en-US" sz="3600" b="0" i="0" u="none" strike="noStrike" dirty="0">
                <a:solidFill>
                  <a:srgbClr val="000000"/>
                </a:solidFill>
                <a:effectLst/>
                <a:latin typeface="Calibri" panose="020F0502020204030204" pitchFamily="34" charset="0"/>
              </a:rPr>
              <a:t>professional development</a:t>
            </a:r>
          </a:p>
          <a:p>
            <a:pPr algn="ctr"/>
            <a:endParaRPr lang="en-US" sz="3600" dirty="0">
              <a:solidFill>
                <a:srgbClr val="000000"/>
              </a:solidFill>
              <a:latin typeface="Calibri" panose="020F0502020204030204" pitchFamily="34" charset="0"/>
            </a:endParaRPr>
          </a:p>
          <a:p>
            <a:pPr algn="ctr" rtl="0">
              <a:spcBef>
                <a:spcPts val="0"/>
              </a:spcBef>
              <a:spcAft>
                <a:spcPts val="0"/>
              </a:spcAft>
            </a:pPr>
            <a:r>
              <a:rPr lang="en-US" sz="3600" dirty="0">
                <a:solidFill>
                  <a:srgbClr val="000000"/>
                </a:solidFill>
                <a:latin typeface="Calibri" panose="020F0502020204030204" pitchFamily="34" charset="0"/>
              </a:rPr>
              <a:t>r</a:t>
            </a:r>
            <a:r>
              <a:rPr lang="en-US" sz="3600" b="0" i="0" u="none" strike="noStrike" dirty="0">
                <a:solidFill>
                  <a:srgbClr val="000000"/>
                </a:solidFill>
                <a:effectLst/>
                <a:latin typeface="Calibri" panose="020F0502020204030204" pitchFamily="34" charset="0"/>
              </a:rPr>
              <a:t>ecognition and support</a:t>
            </a:r>
            <a:endParaRPr lang="en-US" sz="3600" b="0" dirty="0">
              <a:effectLst/>
            </a:endParaRPr>
          </a:p>
        </p:txBody>
      </p:sp>
      <p:sp>
        <p:nvSpPr>
          <p:cNvPr id="8" name="TextBox 7">
            <a:extLst>
              <a:ext uri="{FF2B5EF4-FFF2-40B4-BE49-F238E27FC236}">
                <a16:creationId xmlns:a16="http://schemas.microsoft.com/office/drawing/2014/main" id="{B8D53019-F59A-92EA-BC21-4A2B86AC7735}"/>
              </a:ext>
            </a:extLst>
          </p:cNvPr>
          <p:cNvSpPr txBox="1"/>
          <p:nvPr/>
        </p:nvSpPr>
        <p:spPr>
          <a:xfrm>
            <a:off x="3390655" y="5985164"/>
            <a:ext cx="5366084" cy="523220"/>
          </a:xfrm>
          <a:prstGeom prst="rect">
            <a:avLst/>
          </a:prstGeom>
          <a:noFill/>
        </p:spPr>
        <p:txBody>
          <a:bodyPr wrap="square" rtlCol="0">
            <a:spAutoFit/>
          </a:bodyPr>
          <a:lstStyle/>
          <a:p>
            <a:pPr algn="ctr"/>
            <a:r>
              <a:rPr lang="en-US" sz="2800" dirty="0" err="1">
                <a:solidFill>
                  <a:srgbClr val="0070C0"/>
                </a:solidFill>
              </a:rPr>
              <a:t>www.nrcrecycles.org</a:t>
            </a:r>
            <a:r>
              <a:rPr lang="en-US" sz="2800" dirty="0">
                <a:solidFill>
                  <a:srgbClr val="0070C0"/>
                </a:solidFill>
              </a:rPr>
              <a:t>/campus</a:t>
            </a:r>
          </a:p>
        </p:txBody>
      </p:sp>
      <p:pic>
        <p:nvPicPr>
          <p:cNvPr id="27" name="Picture 26" descr="A person smiling at the camera&#10;&#10;Description automatically generated">
            <a:extLst>
              <a:ext uri="{FF2B5EF4-FFF2-40B4-BE49-F238E27FC236}">
                <a16:creationId xmlns:a16="http://schemas.microsoft.com/office/drawing/2014/main" id="{18F3DAE3-D8EA-A6E7-3EEC-295517981FE8}"/>
              </a:ext>
            </a:extLst>
          </p:cNvPr>
          <p:cNvPicPr>
            <a:picLocks noChangeAspect="1"/>
          </p:cNvPicPr>
          <p:nvPr/>
        </p:nvPicPr>
        <p:blipFill>
          <a:blip r:embed="rId7"/>
          <a:stretch>
            <a:fillRect/>
          </a:stretch>
        </p:blipFill>
        <p:spPr>
          <a:xfrm>
            <a:off x="341971" y="223025"/>
            <a:ext cx="2632776" cy="3679902"/>
          </a:xfrm>
          <a:prstGeom prst="rect">
            <a:avLst/>
          </a:prstGeom>
        </p:spPr>
      </p:pic>
      <p:pic>
        <p:nvPicPr>
          <p:cNvPr id="84" name="Audio 83">
            <a:extLst>
              <a:ext uri="{FF2B5EF4-FFF2-40B4-BE49-F238E27FC236}">
                <a16:creationId xmlns:a16="http://schemas.microsoft.com/office/drawing/2014/main" id="{FBFA5F31-1BFE-9E39-1C17-EE26B192D50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pic>
        <p:nvPicPr>
          <p:cNvPr id="2" name="Picture 1">
            <a:extLst>
              <a:ext uri="{FF2B5EF4-FFF2-40B4-BE49-F238E27FC236}">
                <a16:creationId xmlns:a16="http://schemas.microsoft.com/office/drawing/2014/main" id="{37F043D0-EBB1-2DCB-BDAB-F005324026DE}"/>
              </a:ext>
            </a:extLst>
          </p:cNvPr>
          <p:cNvPicPr>
            <a:picLocks noChangeAspect="1"/>
          </p:cNvPicPr>
          <p:nvPr/>
        </p:nvPicPr>
        <p:blipFill>
          <a:blip r:embed="rId9"/>
          <a:stretch>
            <a:fillRect/>
          </a:stretch>
        </p:blipFill>
        <p:spPr>
          <a:xfrm>
            <a:off x="341971" y="4697121"/>
            <a:ext cx="2219045" cy="2008479"/>
          </a:xfrm>
          <a:prstGeom prst="rect">
            <a:avLst/>
          </a:prstGeom>
        </p:spPr>
      </p:pic>
    </p:spTree>
    <p:custDataLst>
      <p:tags r:id="rId1"/>
    </p:custDataLst>
    <p:extLst>
      <p:ext uri="{BB962C8B-B14F-4D97-AF65-F5344CB8AC3E}">
        <p14:creationId xmlns:p14="http://schemas.microsoft.com/office/powerpoint/2010/main" val="983368882"/>
      </p:ext>
    </p:extLst>
  </p:cSld>
  <p:clrMapOvr>
    <a:masterClrMapping/>
  </p:clrMapOvr>
  <mc:AlternateContent xmlns:mc="http://schemas.openxmlformats.org/markup-compatibility/2006" xmlns:p14="http://schemas.microsoft.com/office/powerpoint/2010/main">
    <mc:Choice Requires="p14">
      <p:transition spd="slow" p14:dur="2000" advTm="48550"/>
    </mc:Choice>
    <mc:Fallback xmlns="">
      <p:transition spd="slow" advTm="48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929B1EE-5B97-4D19-FC58-4943A2098CA8}"/>
              </a:ext>
            </a:extLst>
          </p:cNvPr>
          <p:cNvPicPr>
            <a:picLocks noChangeAspect="1"/>
          </p:cNvPicPr>
          <p:nvPr/>
        </p:nvPicPr>
        <p:blipFill rotWithShape="1">
          <a:blip r:embed="rId5" cstate="hqprint">
            <a:alphaModFix/>
            <a:extLst>
              <a:ext uri="{28A0092B-C50C-407E-A947-70E740481C1C}">
                <a14:useLocalDpi xmlns:a14="http://schemas.microsoft.com/office/drawing/2010/main"/>
              </a:ext>
            </a:extLst>
          </a:blip>
          <a:srcRect l="12615" r="4552"/>
          <a:stretch/>
        </p:blipFill>
        <p:spPr>
          <a:xfrm>
            <a:off x="4182532" y="10"/>
            <a:ext cx="8009467" cy="6857990"/>
          </a:xfrm>
          <a:prstGeom prst="rect">
            <a:avLst/>
          </a:prstGeom>
        </p:spPr>
      </p:pic>
      <p:sp>
        <p:nvSpPr>
          <p:cNvPr id="2" name="Title 1">
            <a:extLst>
              <a:ext uri="{FF2B5EF4-FFF2-40B4-BE49-F238E27FC236}">
                <a16:creationId xmlns:a16="http://schemas.microsoft.com/office/drawing/2014/main" id="{48EBA3AE-1474-0833-5703-552541AE250A}"/>
              </a:ext>
            </a:extLst>
          </p:cNvPr>
          <p:cNvSpPr>
            <a:spLocks noGrp="1"/>
          </p:cNvSpPr>
          <p:nvPr>
            <p:ph type="title"/>
          </p:nvPr>
        </p:nvSpPr>
        <p:spPr>
          <a:xfrm>
            <a:off x="209147" y="2747308"/>
            <a:ext cx="3973385" cy="1006475"/>
          </a:xfrm>
          <a:noFill/>
        </p:spPr>
        <p:txBody>
          <a:bodyPr vert="horz" lIns="91440" tIns="45720" rIns="91440" bIns="45720" rtlCol="0" anchor="b">
            <a:normAutofit fontScale="90000"/>
          </a:bodyPr>
          <a:lstStyle/>
          <a:p>
            <a:r>
              <a:rPr lang="en-US" sz="5200" dirty="0"/>
              <a:t>Murray J. Fox</a:t>
            </a:r>
          </a:p>
        </p:txBody>
      </p:sp>
      <p:sp>
        <p:nvSpPr>
          <p:cNvPr id="9" name="Content Placeholder 8">
            <a:extLst>
              <a:ext uri="{FF2B5EF4-FFF2-40B4-BE49-F238E27FC236}">
                <a16:creationId xmlns:a16="http://schemas.microsoft.com/office/drawing/2014/main" id="{542E8A0E-42B1-2D5A-9177-62BB3FE293B8}"/>
              </a:ext>
            </a:extLst>
          </p:cNvPr>
          <p:cNvSpPr>
            <a:spLocks noGrp="1"/>
          </p:cNvSpPr>
          <p:nvPr>
            <p:ph idx="1"/>
          </p:nvPr>
        </p:nvSpPr>
        <p:spPr>
          <a:xfrm>
            <a:off x="209146" y="4150747"/>
            <a:ext cx="3973386" cy="1485319"/>
          </a:xfrm>
          <a:noFill/>
        </p:spPr>
        <p:txBody>
          <a:bodyPr vert="horz" lIns="91440" tIns="45720" rIns="91440" bIns="45720" rtlCol="0">
            <a:normAutofit/>
          </a:bodyPr>
          <a:lstStyle/>
          <a:p>
            <a:pPr marL="0" indent="0" algn="ctr">
              <a:buNone/>
            </a:pPr>
            <a:r>
              <a:rPr lang="en-US" dirty="0"/>
              <a:t>1924 - 2018</a:t>
            </a:r>
          </a:p>
        </p:txBody>
      </p:sp>
      <p:pic>
        <p:nvPicPr>
          <p:cNvPr id="23" name="Audio 22">
            <a:extLst>
              <a:ext uri="{FF2B5EF4-FFF2-40B4-BE49-F238E27FC236}">
                <a16:creationId xmlns:a16="http://schemas.microsoft.com/office/drawing/2014/main" id="{AAD0D754-3FC3-B0DD-64D1-48F03CE3DA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3" name="Picture 2">
            <a:extLst>
              <a:ext uri="{FF2B5EF4-FFF2-40B4-BE49-F238E27FC236}">
                <a16:creationId xmlns:a16="http://schemas.microsoft.com/office/drawing/2014/main" id="{94AB8E52-4946-E8E9-C7BC-AC996CCCD52A}"/>
              </a:ext>
            </a:extLst>
          </p:cNvPr>
          <p:cNvPicPr>
            <a:picLocks noChangeAspect="1"/>
          </p:cNvPicPr>
          <p:nvPr/>
        </p:nvPicPr>
        <p:blipFill>
          <a:blip r:embed="rId7"/>
          <a:stretch>
            <a:fillRect/>
          </a:stretch>
        </p:blipFill>
        <p:spPr>
          <a:xfrm>
            <a:off x="198019" y="187493"/>
            <a:ext cx="2219045" cy="2008479"/>
          </a:xfrm>
          <a:prstGeom prst="rect">
            <a:avLst/>
          </a:prstGeom>
        </p:spPr>
      </p:pic>
    </p:spTree>
    <p:extLst>
      <p:ext uri="{BB962C8B-B14F-4D97-AF65-F5344CB8AC3E}">
        <p14:creationId xmlns:p14="http://schemas.microsoft.com/office/powerpoint/2010/main" val="2493794468"/>
      </p:ext>
    </p:extLst>
  </p:cSld>
  <p:clrMapOvr>
    <a:masterClrMapping/>
  </p:clrMapOvr>
  <mc:AlternateContent xmlns:mc="http://schemas.openxmlformats.org/markup-compatibility/2006" xmlns:p14="http://schemas.microsoft.com/office/powerpoint/2010/main">
    <mc:Choice Requires="p14">
      <p:transition spd="slow" p14:dur="2000" advTm="44454"/>
    </mc:Choice>
    <mc:Fallback xmlns="">
      <p:transition spd="slow" advTm="44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A56B-8DD9-E70C-4FC9-38C16CD82619}"/>
              </a:ext>
            </a:extLst>
          </p:cNvPr>
          <p:cNvSpPr>
            <a:spLocks noGrp="1"/>
          </p:cNvSpPr>
          <p:nvPr>
            <p:ph type="title"/>
          </p:nvPr>
        </p:nvSpPr>
        <p:spPr>
          <a:xfrm>
            <a:off x="640080" y="325369"/>
            <a:ext cx="4368602" cy="1956841"/>
          </a:xfrm>
        </p:spPr>
        <p:txBody>
          <a:bodyPr anchor="b">
            <a:normAutofit fontScale="90000"/>
          </a:bodyPr>
          <a:lstStyle/>
          <a:p>
            <a:r>
              <a:rPr lang="en-US" sz="4200" b="0" i="0" u="none" strike="noStrike" dirty="0">
                <a:effectLst/>
                <a:latin typeface="Arial" panose="020B0604020202020204" pitchFamily="34" charset="0"/>
              </a:rPr>
              <a:t>2024 NRC Fox Scholarship Recipient</a:t>
            </a:r>
            <a:endParaRPr lang="en-US" sz="4200" dirty="0"/>
          </a:p>
        </p:txBody>
      </p:sp>
      <p:sp>
        <p:nvSpPr>
          <p:cNvPr id="3" name="Content Placeholder 2">
            <a:extLst>
              <a:ext uri="{FF2B5EF4-FFF2-40B4-BE49-F238E27FC236}">
                <a16:creationId xmlns:a16="http://schemas.microsoft.com/office/drawing/2014/main" id="{E68B3895-2E8A-3847-FCF7-2098E8B8E833}"/>
              </a:ext>
            </a:extLst>
          </p:cNvPr>
          <p:cNvSpPr>
            <a:spLocks noGrp="1"/>
          </p:cNvSpPr>
          <p:nvPr>
            <p:ph idx="1"/>
          </p:nvPr>
        </p:nvSpPr>
        <p:spPr>
          <a:xfrm>
            <a:off x="640080" y="2872899"/>
            <a:ext cx="4243589" cy="3320668"/>
          </a:xfrm>
        </p:spPr>
        <p:txBody>
          <a:bodyPr>
            <a:normAutofit/>
          </a:bodyPr>
          <a:lstStyle/>
          <a:p>
            <a:pPr rtl="0">
              <a:spcBef>
                <a:spcPts val="0"/>
              </a:spcBef>
              <a:spcAft>
                <a:spcPts val="1200"/>
              </a:spcAft>
            </a:pPr>
            <a:r>
              <a:rPr lang="en-US" sz="2200" dirty="0">
                <a:latin typeface="Arial" panose="020B0604020202020204" pitchFamily="34" charset="0"/>
              </a:rPr>
              <a:t>Annie Dudley</a:t>
            </a:r>
            <a:endParaRPr lang="en-US" sz="2200" b="0" dirty="0">
              <a:effectLst/>
            </a:endParaRPr>
          </a:p>
          <a:p>
            <a:pPr rtl="0">
              <a:spcBef>
                <a:spcPts val="0"/>
              </a:spcBef>
              <a:spcAft>
                <a:spcPts val="1200"/>
              </a:spcAft>
            </a:pPr>
            <a:r>
              <a:rPr lang="en-US" sz="2200" b="0" i="0" u="none" strike="noStrike" dirty="0">
                <a:effectLst/>
                <a:latin typeface="Arial" panose="020B0604020202020204" pitchFamily="34" charset="0"/>
              </a:rPr>
              <a:t>Michigan State University</a:t>
            </a:r>
            <a:endParaRPr lang="en-US" sz="2200" b="0" dirty="0">
              <a:effectLst/>
            </a:endParaRPr>
          </a:p>
          <a:p>
            <a:pPr rtl="0">
              <a:spcBef>
                <a:spcPts val="0"/>
              </a:spcBef>
              <a:spcAft>
                <a:spcPts val="1200"/>
              </a:spcAft>
            </a:pPr>
            <a:r>
              <a:rPr lang="en-US" sz="2200" b="0" i="0" u="none" strike="noStrike" dirty="0">
                <a:solidFill>
                  <a:srgbClr val="1F1F1F"/>
                </a:solidFill>
                <a:effectLst/>
                <a:latin typeface="Arial" panose="020B0604020202020204" pitchFamily="34" charset="0"/>
                <a:cs typeface="Arial" panose="020B0604020202020204" pitchFamily="34" charset="0"/>
              </a:rPr>
              <a:t>Urban and Regional Planning</a:t>
            </a:r>
            <a:endParaRPr lang="en-US" sz="2200" dirty="0">
              <a:latin typeface="Arial" panose="020B0604020202020204" pitchFamily="34" charset="0"/>
              <a:cs typeface="Arial" panose="020B0604020202020204" pitchFamily="34" charset="0"/>
            </a:endParaRPr>
          </a:p>
        </p:txBody>
      </p:sp>
      <p:pic>
        <p:nvPicPr>
          <p:cNvPr id="8" name="Picture 7" descr="A person smiling at the camera&#10;&#10;Description automatically generated">
            <a:extLst>
              <a:ext uri="{FF2B5EF4-FFF2-40B4-BE49-F238E27FC236}">
                <a16:creationId xmlns:a16="http://schemas.microsoft.com/office/drawing/2014/main" id="{077BDDF1-C8A4-6238-1494-6E1AE8B11B0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59758" y="0"/>
            <a:ext cx="4572000" cy="6858000"/>
          </a:xfrm>
          <a:prstGeom prst="rect">
            <a:avLst/>
          </a:prstGeom>
          <a:effectLst>
            <a:softEdge rad="302286"/>
          </a:effectLst>
        </p:spPr>
      </p:pic>
      <p:pic>
        <p:nvPicPr>
          <p:cNvPr id="22" name="Audio 21">
            <a:extLst>
              <a:ext uri="{FF2B5EF4-FFF2-40B4-BE49-F238E27FC236}">
                <a16:creationId xmlns:a16="http://schemas.microsoft.com/office/drawing/2014/main" id="{5115DE05-34B0-6190-82AD-4FA2CB1AB4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5" name="Picture 4">
            <a:extLst>
              <a:ext uri="{FF2B5EF4-FFF2-40B4-BE49-F238E27FC236}">
                <a16:creationId xmlns:a16="http://schemas.microsoft.com/office/drawing/2014/main" id="{A4D2200E-FA64-BFD8-9E43-A413CB574305}"/>
              </a:ext>
            </a:extLst>
          </p:cNvPr>
          <p:cNvPicPr>
            <a:picLocks noChangeAspect="1"/>
          </p:cNvPicPr>
          <p:nvPr/>
        </p:nvPicPr>
        <p:blipFill>
          <a:blip r:embed="rId7"/>
          <a:stretch>
            <a:fillRect/>
          </a:stretch>
        </p:blipFill>
        <p:spPr>
          <a:xfrm>
            <a:off x="409456" y="2282210"/>
            <a:ext cx="4829849" cy="495369"/>
          </a:xfrm>
          <a:prstGeom prst="rect">
            <a:avLst/>
          </a:prstGeom>
        </p:spPr>
      </p:pic>
      <p:pic>
        <p:nvPicPr>
          <p:cNvPr id="6" name="Picture 5">
            <a:extLst>
              <a:ext uri="{FF2B5EF4-FFF2-40B4-BE49-F238E27FC236}">
                <a16:creationId xmlns:a16="http://schemas.microsoft.com/office/drawing/2014/main" id="{DAA5D559-486A-C5F5-1F74-89AC85ABBFB2}"/>
              </a:ext>
            </a:extLst>
          </p:cNvPr>
          <p:cNvPicPr>
            <a:picLocks noChangeAspect="1"/>
          </p:cNvPicPr>
          <p:nvPr/>
        </p:nvPicPr>
        <p:blipFill>
          <a:blip r:embed="rId8"/>
          <a:stretch>
            <a:fillRect/>
          </a:stretch>
        </p:blipFill>
        <p:spPr>
          <a:xfrm>
            <a:off x="605335" y="4619920"/>
            <a:ext cx="2219045" cy="2008479"/>
          </a:xfrm>
          <a:prstGeom prst="rect">
            <a:avLst/>
          </a:prstGeom>
        </p:spPr>
      </p:pic>
    </p:spTree>
    <p:extLst>
      <p:ext uri="{BB962C8B-B14F-4D97-AF65-F5344CB8AC3E}">
        <p14:creationId xmlns:p14="http://schemas.microsoft.com/office/powerpoint/2010/main" val="1697639120"/>
      </p:ext>
    </p:extLst>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JF Video trimmed.mov">
            <a:hlinkClick r:id="" action="ppaction://media"/>
            <a:extLst>
              <a:ext uri="{FF2B5EF4-FFF2-40B4-BE49-F238E27FC236}">
                <a16:creationId xmlns:a16="http://schemas.microsoft.com/office/drawing/2014/main" id="{456BEF7C-B0E3-95B8-0053-5A564C9D69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2720853"/>
      </p:ext>
    </p:extLst>
  </p:cSld>
  <p:clrMapOvr>
    <a:masterClrMapping/>
  </p:clrMapOvr>
  <mc:AlternateContent xmlns:mc="http://schemas.openxmlformats.org/markup-compatibility/2006" xmlns:p14="http://schemas.microsoft.com/office/powerpoint/2010/main">
    <mc:Choice Requires="p14">
      <p:transition spd="slow" p14:dur="2000" advTm="110947"/>
    </mc:Choice>
    <mc:Fallback xmlns="">
      <p:transition spd="slow" advTm="1109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2136" objId="2"/>
        <p14:stopEvt time="110853"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Audio 72">
            <a:extLst>
              <a:ext uri="{FF2B5EF4-FFF2-40B4-BE49-F238E27FC236}">
                <a16:creationId xmlns:a16="http://schemas.microsoft.com/office/drawing/2014/main" id="{E892508E-5130-D4A4-0689-52BE2CBE38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78" name="Picture 77">
            <a:extLst>
              <a:ext uri="{FF2B5EF4-FFF2-40B4-BE49-F238E27FC236}">
                <a16:creationId xmlns:a16="http://schemas.microsoft.com/office/drawing/2014/main" id="{201AE06A-39C7-9095-8C28-CE133DED21B5}"/>
              </a:ext>
            </a:extLst>
          </p:cNvPr>
          <p:cNvPicPr>
            <a:picLocks noChangeAspect="1"/>
          </p:cNvPicPr>
          <p:nvPr/>
        </p:nvPicPr>
        <p:blipFill>
          <a:blip r:embed="rId6"/>
          <a:stretch>
            <a:fillRect/>
          </a:stretch>
        </p:blipFill>
        <p:spPr>
          <a:xfrm>
            <a:off x="2251963" y="-195569"/>
            <a:ext cx="9381237" cy="7249137"/>
          </a:xfrm>
          <a:prstGeom prst="rect">
            <a:avLst/>
          </a:prstGeom>
        </p:spPr>
      </p:pic>
      <p:pic>
        <p:nvPicPr>
          <p:cNvPr id="2" name="Picture 1">
            <a:extLst>
              <a:ext uri="{FF2B5EF4-FFF2-40B4-BE49-F238E27FC236}">
                <a16:creationId xmlns:a16="http://schemas.microsoft.com/office/drawing/2014/main" id="{2BB3B883-1018-2225-5F34-9D2EA5592B09}"/>
              </a:ext>
            </a:extLst>
          </p:cNvPr>
          <p:cNvPicPr>
            <a:picLocks noChangeAspect="1"/>
          </p:cNvPicPr>
          <p:nvPr/>
        </p:nvPicPr>
        <p:blipFill>
          <a:blip r:embed="rId7"/>
          <a:stretch>
            <a:fillRect/>
          </a:stretch>
        </p:blipFill>
        <p:spPr>
          <a:xfrm>
            <a:off x="198019" y="187493"/>
            <a:ext cx="2219045" cy="2008479"/>
          </a:xfrm>
          <a:prstGeom prst="rect">
            <a:avLst/>
          </a:prstGeom>
        </p:spPr>
      </p:pic>
    </p:spTree>
    <p:extLst>
      <p:ext uri="{BB962C8B-B14F-4D97-AF65-F5344CB8AC3E}">
        <p14:creationId xmlns:p14="http://schemas.microsoft.com/office/powerpoint/2010/main" val="2384823211"/>
      </p:ext>
    </p:extLst>
  </p:cSld>
  <p:clrMapOvr>
    <a:masterClrMapping/>
  </p:clrMapOvr>
  <mc:AlternateContent xmlns:mc="http://schemas.openxmlformats.org/markup-compatibility/2006" xmlns:p14="http://schemas.microsoft.com/office/powerpoint/2010/main">
    <mc:Choice Requires="p14">
      <p:transition spd="slow" p14:dur="2000" advTm="29128"/>
    </mc:Choice>
    <mc:Fallback xmlns="">
      <p:transition spd="slow" advTm="2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006310-C7AE-4CE5-9D85-01C05F4B6B64}"/>
              </a:ext>
            </a:extLst>
          </p:cNvPr>
          <p:cNvSpPr txBox="1"/>
          <p:nvPr/>
        </p:nvSpPr>
        <p:spPr>
          <a:xfrm>
            <a:off x="4207726" y="1604316"/>
            <a:ext cx="3776547" cy="830997"/>
          </a:xfrm>
          <a:prstGeom prst="rect">
            <a:avLst/>
          </a:prstGeom>
          <a:noFill/>
        </p:spPr>
        <p:txBody>
          <a:bodyPr wrap="square" rtlCol="0">
            <a:spAutoFit/>
          </a:bodyPr>
          <a:lstStyle/>
          <a:p>
            <a:r>
              <a:rPr lang="en-US" sz="4800" b="1" dirty="0">
                <a:latin typeface="APPLE CHANCERY" panose="03020702040506060504" pitchFamily="66" charset="-79"/>
                <a:cs typeface="APPLE CHANCERY" panose="03020702040506060504" pitchFamily="66" charset="-79"/>
              </a:rPr>
              <a:t>Thank You!</a:t>
            </a:r>
          </a:p>
        </p:txBody>
      </p:sp>
      <p:sp>
        <p:nvSpPr>
          <p:cNvPr id="4" name="TextBox 3">
            <a:extLst>
              <a:ext uri="{FF2B5EF4-FFF2-40B4-BE49-F238E27FC236}">
                <a16:creationId xmlns:a16="http://schemas.microsoft.com/office/drawing/2014/main" id="{B17E845E-B596-1347-A110-75AA058B2521}"/>
              </a:ext>
            </a:extLst>
          </p:cNvPr>
          <p:cNvSpPr txBox="1"/>
          <p:nvPr/>
        </p:nvSpPr>
        <p:spPr>
          <a:xfrm>
            <a:off x="3163227" y="5587511"/>
            <a:ext cx="5865542" cy="584775"/>
          </a:xfrm>
          <a:prstGeom prst="rect">
            <a:avLst/>
          </a:prstGeom>
          <a:noFill/>
        </p:spPr>
        <p:txBody>
          <a:bodyPr wrap="square" rtlCol="0">
            <a:spAutoFit/>
          </a:bodyPr>
          <a:lstStyle/>
          <a:p>
            <a:r>
              <a:rPr lang="en-US" sz="3200" dirty="0" err="1">
                <a:solidFill>
                  <a:srgbClr val="0070C0"/>
                </a:solidFill>
              </a:rPr>
              <a:t>www.nrcrecycles.org</a:t>
            </a:r>
            <a:r>
              <a:rPr lang="en-US" sz="3200" dirty="0">
                <a:solidFill>
                  <a:srgbClr val="0070C0"/>
                </a:solidFill>
              </a:rPr>
              <a:t>/campus</a:t>
            </a:r>
          </a:p>
        </p:txBody>
      </p:sp>
      <p:pic>
        <p:nvPicPr>
          <p:cNvPr id="5" name="Content Placeholder 4">
            <a:extLst>
              <a:ext uri="{FF2B5EF4-FFF2-40B4-BE49-F238E27FC236}">
                <a16:creationId xmlns:a16="http://schemas.microsoft.com/office/drawing/2014/main" id="{2F7F9F5E-A6C7-6775-710D-B5B81F8356F1}"/>
              </a:ext>
            </a:extLst>
          </p:cNvPr>
          <p:cNvPicPr>
            <a:picLocks noGrp="1" noChangeAspect="1"/>
          </p:cNvPicPr>
          <p:nvPr>
            <p:ph idx="1"/>
          </p:nvPr>
        </p:nvPicPr>
        <p:blipFill>
          <a:blip r:embed="rId5"/>
          <a:stretch>
            <a:fillRect/>
          </a:stretch>
        </p:blipFill>
        <p:spPr>
          <a:xfrm>
            <a:off x="3930536" y="2605881"/>
            <a:ext cx="4330923" cy="2489328"/>
          </a:xfrm>
        </p:spPr>
      </p:pic>
      <p:pic>
        <p:nvPicPr>
          <p:cNvPr id="10" name="Picture 9" descr="A person smiling at the camera&#10;&#10;Description automatically generated">
            <a:extLst>
              <a:ext uri="{FF2B5EF4-FFF2-40B4-BE49-F238E27FC236}">
                <a16:creationId xmlns:a16="http://schemas.microsoft.com/office/drawing/2014/main" id="{F8212C57-1ABE-ABBB-F40A-5D345975C8F0}"/>
              </a:ext>
            </a:extLst>
          </p:cNvPr>
          <p:cNvPicPr>
            <a:picLocks noChangeAspect="1"/>
          </p:cNvPicPr>
          <p:nvPr/>
        </p:nvPicPr>
        <p:blipFill>
          <a:blip r:embed="rId6"/>
          <a:stretch>
            <a:fillRect/>
          </a:stretch>
        </p:blipFill>
        <p:spPr>
          <a:xfrm>
            <a:off x="9790772" y="232968"/>
            <a:ext cx="2155902" cy="3013362"/>
          </a:xfrm>
          <a:prstGeom prst="rect">
            <a:avLst/>
          </a:prstGeom>
          <a:effectLst>
            <a:softEdge rad="211355"/>
          </a:effectLst>
        </p:spPr>
      </p:pic>
      <p:pic>
        <p:nvPicPr>
          <p:cNvPr id="7" name="Picture 6">
            <a:extLst>
              <a:ext uri="{FF2B5EF4-FFF2-40B4-BE49-F238E27FC236}">
                <a16:creationId xmlns:a16="http://schemas.microsoft.com/office/drawing/2014/main" id="{1AC892C8-956D-A0BC-89DA-C471F49B9916}"/>
              </a:ext>
            </a:extLst>
          </p:cNvPr>
          <p:cNvPicPr>
            <a:picLocks noChangeAspect="1"/>
          </p:cNvPicPr>
          <p:nvPr/>
        </p:nvPicPr>
        <p:blipFill>
          <a:blip r:embed="rId7"/>
          <a:stretch>
            <a:fillRect/>
          </a:stretch>
        </p:blipFill>
        <p:spPr>
          <a:xfrm>
            <a:off x="443346" y="550486"/>
            <a:ext cx="2535046" cy="2294494"/>
          </a:xfrm>
          <a:prstGeom prst="rect">
            <a:avLst/>
          </a:prstGeom>
        </p:spPr>
      </p:pic>
      <p:pic>
        <p:nvPicPr>
          <p:cNvPr id="30" name="Audio 29">
            <a:extLst>
              <a:ext uri="{FF2B5EF4-FFF2-40B4-BE49-F238E27FC236}">
                <a16:creationId xmlns:a16="http://schemas.microsoft.com/office/drawing/2014/main" id="{922FAB68-B3F6-958D-3A7C-FF535E6C6B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35238151"/>
      </p:ext>
    </p:extLst>
  </p:cSld>
  <p:clrMapOvr>
    <a:masterClrMapping/>
  </p:clrMapOvr>
  <mc:AlternateContent xmlns:mc="http://schemas.openxmlformats.org/markup-compatibility/2006" xmlns:p14="http://schemas.microsoft.com/office/powerpoint/2010/main">
    <mc:Choice Requires="p14">
      <p:transition spd="slow" p14:dur="2000" advTm="26731"/>
    </mc:Choice>
    <mc:Fallback xmlns="">
      <p:transition spd="slow" advTm="2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394CC-0D19-C9CD-B02B-F245251C5A1B}"/>
              </a:ext>
            </a:extLst>
          </p:cNvPr>
          <p:cNvSpPr>
            <a:spLocks noGrp="1"/>
          </p:cNvSpPr>
          <p:nvPr>
            <p:ph type="ctrTitle"/>
          </p:nvPr>
        </p:nvSpPr>
        <p:spPr>
          <a:xfrm>
            <a:off x="630936" y="2571064"/>
            <a:ext cx="9144000" cy="1366715"/>
          </a:xfrm>
        </p:spPr>
        <p:txBody>
          <a:bodyPr vert="horz" lIns="91440" tIns="45720" rIns="91440" bIns="45720" rtlCol="0" anchor="b">
            <a:normAutofit/>
          </a:bodyPr>
          <a:lstStyle/>
          <a:p>
            <a:r>
              <a:rPr lang="en-US" b="1" dirty="0">
                <a:solidFill>
                  <a:srgbClr val="90C226"/>
                </a:solidFill>
              </a:rPr>
              <a:t>National Recycling Coalition </a:t>
            </a:r>
          </a:p>
        </p:txBody>
      </p:sp>
      <p:sp>
        <p:nvSpPr>
          <p:cNvPr id="24" name="TextBox 23">
            <a:extLst>
              <a:ext uri="{FF2B5EF4-FFF2-40B4-BE49-F238E27FC236}">
                <a16:creationId xmlns:a16="http://schemas.microsoft.com/office/drawing/2014/main" id="{6A5A8896-D815-D26B-580B-F3003B3F00F7}"/>
              </a:ext>
            </a:extLst>
          </p:cNvPr>
          <p:cNvSpPr txBox="1"/>
          <p:nvPr/>
        </p:nvSpPr>
        <p:spPr>
          <a:xfrm>
            <a:off x="2417064" y="3405935"/>
            <a:ext cx="8334063" cy="1776917"/>
          </a:xfrm>
          <a:prstGeom prst="rect">
            <a:avLst/>
          </a:prstGeom>
        </p:spPr>
        <p:txBody>
          <a:bodyPr vert="horz" lIns="91440" tIns="45720" rIns="91440" bIns="45720" rtlCol="0" anchor="t">
            <a:noAutofit/>
          </a:bodyPr>
          <a:lstStyle/>
          <a:p>
            <a:pPr algn="ctr">
              <a:lnSpc>
                <a:spcPct val="90000"/>
              </a:lnSpc>
              <a:spcAft>
                <a:spcPts val="600"/>
              </a:spcAft>
            </a:pPr>
            <a:r>
              <a:rPr lang="en-US" sz="6000" dirty="0"/>
              <a:t> </a:t>
            </a:r>
          </a:p>
          <a:p>
            <a:pPr algn="ctr">
              <a:lnSpc>
                <a:spcPct val="90000"/>
              </a:lnSpc>
              <a:spcAft>
                <a:spcPts val="600"/>
              </a:spcAft>
            </a:pPr>
            <a:endParaRPr lang="en-US" sz="6000" dirty="0"/>
          </a:p>
        </p:txBody>
      </p:sp>
      <p:pic>
        <p:nvPicPr>
          <p:cNvPr id="56" name="Picture 55">
            <a:extLst>
              <a:ext uri="{FF2B5EF4-FFF2-40B4-BE49-F238E27FC236}">
                <a16:creationId xmlns:a16="http://schemas.microsoft.com/office/drawing/2014/main" id="{1059D919-6B08-84A0-7FC5-09EA177A3FE4}"/>
              </a:ext>
            </a:extLst>
          </p:cNvPr>
          <p:cNvPicPr>
            <a:picLocks noChangeAspect="1"/>
          </p:cNvPicPr>
          <p:nvPr/>
        </p:nvPicPr>
        <p:blipFill>
          <a:blip r:embed="rId3"/>
          <a:stretch>
            <a:fillRect/>
          </a:stretch>
        </p:blipFill>
        <p:spPr>
          <a:xfrm>
            <a:off x="198019" y="187493"/>
            <a:ext cx="2219045" cy="2008479"/>
          </a:xfrm>
          <a:prstGeom prst="rect">
            <a:avLst/>
          </a:prstGeom>
        </p:spPr>
      </p:pic>
      <p:sp>
        <p:nvSpPr>
          <p:cNvPr id="4" name="TextBox 3">
            <a:extLst>
              <a:ext uri="{FF2B5EF4-FFF2-40B4-BE49-F238E27FC236}">
                <a16:creationId xmlns:a16="http://schemas.microsoft.com/office/drawing/2014/main" id="{1814B5B6-0AB9-3A6F-D5B1-DA2C785D5767}"/>
              </a:ext>
            </a:extLst>
          </p:cNvPr>
          <p:cNvSpPr txBox="1"/>
          <p:nvPr/>
        </p:nvSpPr>
        <p:spPr>
          <a:xfrm>
            <a:off x="2352901" y="4180284"/>
            <a:ext cx="5700069" cy="1200329"/>
          </a:xfrm>
          <a:prstGeom prst="rect">
            <a:avLst/>
          </a:prstGeom>
          <a:noFill/>
        </p:spPr>
        <p:txBody>
          <a:bodyPr wrap="square">
            <a:spAutoFit/>
          </a:bodyPr>
          <a:lstStyle/>
          <a:p>
            <a:pPr algn="ctr"/>
            <a:r>
              <a:rPr lang="en-US" sz="3600" dirty="0"/>
              <a:t>Annual Awards for Outstanding Achievement</a:t>
            </a:r>
          </a:p>
        </p:txBody>
      </p:sp>
    </p:spTree>
    <p:extLst>
      <p:ext uri="{BB962C8B-B14F-4D97-AF65-F5344CB8AC3E}">
        <p14:creationId xmlns:p14="http://schemas.microsoft.com/office/powerpoint/2010/main" val="59337319"/>
      </p:ext>
    </p:extLst>
  </p:cSld>
  <p:clrMapOvr>
    <a:masterClrMapping/>
  </p:clrMapOvr>
  <mc:AlternateContent xmlns:mc="http://schemas.openxmlformats.org/markup-compatibility/2006" xmlns:p14="http://schemas.microsoft.com/office/powerpoint/2010/main">
    <mc:Choice Requires="p14">
      <p:transition spd="slow" p14:dur="2000" advTm="19458"/>
    </mc:Choice>
    <mc:Fallback xmlns="">
      <p:transition spd="slow" advTm="1945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8|8.1|8.2"/>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7627</TotalTime>
  <Words>1316</Words>
  <Application>Microsoft Office PowerPoint</Application>
  <PresentationFormat>Widescreen</PresentationFormat>
  <Paragraphs>109</Paragraphs>
  <Slides>23</Slides>
  <Notes>22</Notes>
  <HiddenSlides>0</HiddenSlides>
  <MMClips>7</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Facet</vt:lpstr>
      <vt:lpstr>National Recycling Coalition </vt:lpstr>
      <vt:lpstr>National Recycling Coalition </vt:lpstr>
      <vt:lpstr>PowerPoint Presentation</vt:lpstr>
      <vt:lpstr>Murray J. Fox</vt:lpstr>
      <vt:lpstr>2024 NRC Fox Scholarship Recipient</vt:lpstr>
      <vt:lpstr>PowerPoint Presentation</vt:lpstr>
      <vt:lpstr>PowerPoint Presentation</vt:lpstr>
      <vt:lpstr>PowerPoint Presentation</vt:lpstr>
      <vt:lpstr>National Recycling Coalition </vt:lpstr>
      <vt:lpstr>Outstanding Recycling Organization</vt:lpstr>
      <vt:lpstr>Outstanding Higher  Education </vt:lpstr>
      <vt:lpstr>Outstanding  Public Education / Outreach Program </vt:lpstr>
      <vt:lpstr>Outstanding Market Development </vt:lpstr>
      <vt:lpstr>Outstanding Corporate Leadership </vt:lpstr>
      <vt:lpstr>Outstanding Diversity Leadership </vt:lpstr>
      <vt:lpstr>Outstanding Elected  Leader </vt:lpstr>
      <vt:lpstr>Outstanding Community or Government Program </vt:lpstr>
      <vt:lpstr>Outstanding Recycling Innovation</vt:lpstr>
      <vt:lpstr>Outstanding  Not-for-profit  Business Leadership </vt:lpstr>
      <vt:lpstr>Bill Heenan Emerging  Leader Award </vt:lpstr>
      <vt:lpstr>Recycler  of the Year </vt:lpstr>
      <vt:lpstr>Lifetime Achievement in Recycling </vt:lpstr>
      <vt:lpstr>Thank You &amp; Congratulations to all of this Year’s Winners!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Recycling Coalition’s Murray Fox Scholarship 2023Presentation</dc:title>
  <dc:creator>Jack DeBell</dc:creator>
  <cp:lastModifiedBy>Ann Gibbs</cp:lastModifiedBy>
  <cp:revision>29</cp:revision>
  <dcterms:created xsi:type="dcterms:W3CDTF">2023-11-16T21:39:24Z</dcterms:created>
  <dcterms:modified xsi:type="dcterms:W3CDTF">2024-11-19T18:25:14Z</dcterms:modified>
</cp:coreProperties>
</file>